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4"/>
  </p:notesMasterIdLst>
  <p:handoutMasterIdLst>
    <p:handoutMasterId r:id="rId25"/>
  </p:handoutMasterIdLst>
  <p:sldIdLst>
    <p:sldId id="265" r:id="rId2"/>
    <p:sldId id="256" r:id="rId3"/>
    <p:sldId id="266" r:id="rId4"/>
    <p:sldId id="284" r:id="rId5"/>
    <p:sldId id="268" r:id="rId6"/>
    <p:sldId id="285" r:id="rId7"/>
    <p:sldId id="270" r:id="rId8"/>
    <p:sldId id="286" r:id="rId9"/>
    <p:sldId id="287" r:id="rId10"/>
    <p:sldId id="269" r:id="rId11"/>
    <p:sldId id="274" r:id="rId12"/>
    <p:sldId id="275" r:id="rId13"/>
    <p:sldId id="277" r:id="rId14"/>
    <p:sldId id="272" r:id="rId15"/>
    <p:sldId id="273" r:id="rId16"/>
    <p:sldId id="288" r:id="rId17"/>
    <p:sldId id="278" r:id="rId18"/>
    <p:sldId id="289" r:id="rId19"/>
    <p:sldId id="290" r:id="rId20"/>
    <p:sldId id="291" r:id="rId21"/>
    <p:sldId id="292" r:id="rId22"/>
    <p:sldId id="283" r:id="rId23"/>
  </p:sldIdLst>
  <p:sldSz cx="12192000" cy="6858000"/>
  <p:notesSz cx="6669088" cy="97536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333399"/>
    <a:srgbClr val="BBE0E3"/>
    <a:srgbClr val="9900CC"/>
    <a:srgbClr val="EAEAEA"/>
    <a:srgbClr val="CC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22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422" y="-8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noProof="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</a:t>
            </a:r>
            <a:r>
              <a:rPr lang="en-GB" sz="2200" baseline="0" noProof="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200" baseline="0" noProof="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 &amp; ORG</a:t>
            </a:r>
            <a:endParaRPr lang="en-GB" sz="2200" noProof="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59-4500-A700-FABEBD20217B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59-4500-A700-FABEBD20217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359-4500-A700-FABEBD20217B}"/>
              </c:ext>
            </c:extLst>
          </c:dPt>
          <c:dPt>
            <c:idx val="3"/>
            <c:bubble3D val="0"/>
            <c:spPr>
              <a:solidFill>
                <a:srgbClr val="4472C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359-4500-A700-FABEBD20217B}"/>
              </c:ext>
            </c:extLst>
          </c:dPt>
          <c:dPt>
            <c:idx val="4"/>
            <c:bubble3D val="0"/>
            <c:spPr>
              <a:solidFill>
                <a:srgbClr val="9954C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359-4500-A700-FABEBD20217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359-4500-A700-FABEBD20217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Health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359-4500-A700-FABEBD20217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rgbClr val="70AD47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Environment and Food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359-4500-A700-FABEBD20217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rgbClr val="FFC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Energy and Transport</a:t>
                    </a:r>
                    <a:endParaRPr lang="en-US" dirty="0">
                      <a:solidFill>
                        <a:srgbClr val="FFC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359-4500-A700-FABEBD20217B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rgbClr val="4472C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Digitalization and Space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485887837164039"/>
                      <c:h val="0.1126001764932072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E359-4500-A700-FABEBD20217B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rgbClr val="9954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Society for future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359-4500-A700-FABEBD20217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359-4500-A700-FABEBD20217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Zdravlje</c:v>
                </c:pt>
                <c:pt idx="1">
                  <c:v>Okoliš i hrana</c:v>
                </c:pt>
                <c:pt idx="2">
                  <c:v>Energija i promet</c:v>
                </c:pt>
                <c:pt idx="3">
                  <c:v>Digitalizacija i svemir</c:v>
                </c:pt>
                <c:pt idx="4">
                  <c:v>Društvo za budućnost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59-4500-A700-FABEBD20217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</a:t>
            </a:r>
            <a:r>
              <a:rPr lang="hr-HR" sz="22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INFRASTRU</a:t>
            </a:r>
            <a:r>
              <a:rPr lang="en-US" sz="22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CTURE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D2-4AF8-AA60-C0914D13D3F3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D2-4AF8-AA60-C0914D13D3F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D2-4AF8-AA60-C0914D13D3F3}"/>
              </c:ext>
            </c:extLst>
          </c:dPt>
          <c:dPt>
            <c:idx val="3"/>
            <c:bubble3D val="0"/>
            <c:spPr>
              <a:solidFill>
                <a:srgbClr val="4472C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D2-4AF8-AA60-C0914D13D3F3}"/>
              </c:ext>
            </c:extLst>
          </c:dPt>
          <c:dPt>
            <c:idx val="4"/>
            <c:bubble3D val="0"/>
            <c:spPr>
              <a:solidFill>
                <a:srgbClr val="9954C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9D2-4AF8-AA60-C0914D13D3F3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9D2-4AF8-AA60-C0914D13D3F3}"/>
              </c:ext>
            </c:extLst>
          </c:dPt>
          <c:dLbls>
            <c:dLbl>
              <c:idx val="0"/>
              <c:layout>
                <c:manualLayout>
                  <c:x val="4.5451045345181358E-2"/>
                  <c:y val="-4.830740801190637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Health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D2-4AF8-AA60-C0914D13D3F3}"/>
                </c:ext>
              </c:extLst>
            </c:dLbl>
            <c:dLbl>
              <c:idx val="1"/>
              <c:layout>
                <c:manualLayout>
                  <c:x val="3.5781297928081136E-2"/>
                  <c:y val="5.749238561829332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70AD47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Environment and Food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9D2-4AF8-AA60-C0914D13D3F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FFC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Energy and Transport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9D2-4AF8-AA60-C0914D13D3F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sz="2000" dirty="0">
                        <a:solidFill>
                          <a:srgbClr val="4472C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Digitalization and Space</a:t>
                    </a:r>
                    <a:endPara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192655286549969"/>
                      <c:h val="0.1126001764932072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B9D2-4AF8-AA60-C0914D13D3F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D2-4AF8-AA60-C0914D13D3F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9D2-4AF8-AA60-C0914D13D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Zdravlje</c:v>
                </c:pt>
                <c:pt idx="1">
                  <c:v>Okoliš i hrana</c:v>
                </c:pt>
                <c:pt idx="2">
                  <c:v>Energija i promet</c:v>
                </c:pt>
                <c:pt idx="3">
                  <c:v>Digitalizacija i svemir</c:v>
                </c:pt>
                <c:pt idx="4">
                  <c:v>Društvo za budućnost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D2-4AF8-AA60-C0914D13D3F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hr-HR" sz="22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ESFRI</a:t>
            </a:r>
            <a:r>
              <a:rPr lang="en-US" sz="22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INFRASTRUCTURE</a:t>
            </a:r>
          </a:p>
        </c:rich>
      </c:tx>
      <c:layout>
        <c:manualLayout>
          <c:xMode val="edge"/>
          <c:yMode val="edge"/>
          <c:x val="0.281406250000000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3399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DIGIT</c:v>
                </c:pt>
                <c:pt idx="1">
                  <c:v>ENERGY</c:v>
                </c:pt>
                <c:pt idx="2">
                  <c:v>ENVIRONMENT</c:v>
                </c:pt>
                <c:pt idx="3">
                  <c:v>HEALTH&amp;FOOD</c:v>
                </c:pt>
                <c:pt idx="4">
                  <c:v>PHY. SCI. &amp; ENGI.</c:v>
                </c:pt>
                <c:pt idx="5">
                  <c:v>SOCIAL &amp; CULTURAL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11</c:v>
                </c:pt>
                <c:pt idx="3">
                  <c:v>4.5</c:v>
                </c:pt>
                <c:pt idx="4">
                  <c:v>18</c:v>
                </c:pt>
                <c:pt idx="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30-4A0F-AB24-3616796BC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HR member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3399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DIGIT</c:v>
                </c:pt>
                <c:pt idx="1">
                  <c:v>ENERGY</c:v>
                </c:pt>
                <c:pt idx="2">
                  <c:v>ENVIRONMENT</c:v>
                </c:pt>
                <c:pt idx="3">
                  <c:v>HEALTH&amp;FOOD</c:v>
                </c:pt>
                <c:pt idx="4">
                  <c:v>PHY. SCI. &amp; ENGI.</c:v>
                </c:pt>
                <c:pt idx="5">
                  <c:v>SOCIAL &amp; CULTURAL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2.8</c:v>
                </c:pt>
                <c:pt idx="4">
                  <c:v>2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30-4A0F-AB24-3616796BC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6406063"/>
        <c:axId val="1615245071"/>
      </c:lineChart>
      <c:catAx>
        <c:axId val="161640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15245071"/>
        <c:crosses val="autoZero"/>
        <c:auto val="1"/>
        <c:lblAlgn val="ctr"/>
        <c:lblOffset val="100"/>
        <c:noMultiLvlLbl val="0"/>
      </c:catAx>
      <c:valAx>
        <c:axId val="1615245071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406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33390748031494"/>
          <c:y val="0.91112740458123753"/>
          <c:w val="0.3507071850393701"/>
          <c:h val="8.4185095707117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986A1-C5BC-4A63-8E58-B7F616F380D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63CBE-61C6-4E2F-96F6-91C0CA0522C4}">
      <dgm:prSet phldrT="[Text]" custT="1"/>
      <dgm:spPr/>
      <dgm:t>
        <a:bodyPr/>
        <a:lstStyle/>
        <a:p>
          <a:r>
            <a:rPr lang="hr-HR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2014</a:t>
          </a:r>
          <a:endParaRPr lang="en-US" sz="2000" dirty="0">
            <a:solidFill>
              <a:srgbClr val="333399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42288F-84A6-41A7-9310-65647DAF67B6}" type="parTrans" cxnId="{C253BCD0-69CA-4A55-A794-E42856820642}">
      <dgm:prSet/>
      <dgm:spPr/>
      <dgm:t>
        <a:bodyPr/>
        <a:lstStyle/>
        <a:p>
          <a:endParaRPr lang="en-US"/>
        </a:p>
      </dgm:t>
    </dgm:pt>
    <dgm:pt modelId="{A07076B6-4218-4F01-AF89-496C9DB0BCCB}" type="sibTrans" cxnId="{C253BCD0-69CA-4A55-A794-E42856820642}">
      <dgm:prSet/>
      <dgm:spPr/>
      <dgm:t>
        <a:bodyPr/>
        <a:lstStyle/>
        <a:p>
          <a:endParaRPr lang="en-US"/>
        </a:p>
      </dgm:t>
    </dgm:pt>
    <dgm:pt modelId="{45D3B11B-45F9-4500-843E-17A6AA281146}">
      <dgm:prSet phldrT="[Text]" custT="1"/>
      <dgm:spPr/>
      <dgm:t>
        <a:bodyPr/>
        <a:lstStyle/>
        <a:p>
          <a:r>
            <a:rPr lang="hr-HR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2016</a:t>
          </a:r>
          <a:endParaRPr lang="en-US" sz="2000" dirty="0">
            <a:solidFill>
              <a:srgbClr val="333399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F0FFCB-6962-459D-A2C3-615FDE8D5A9C}" type="parTrans" cxnId="{2231676A-6925-460E-83EF-888EFD850A21}">
      <dgm:prSet/>
      <dgm:spPr/>
      <dgm:t>
        <a:bodyPr/>
        <a:lstStyle/>
        <a:p>
          <a:endParaRPr lang="en-US"/>
        </a:p>
      </dgm:t>
    </dgm:pt>
    <dgm:pt modelId="{FDDC4944-AE80-4A2F-B335-CE49B2BA8D4A}" type="sibTrans" cxnId="{2231676A-6925-460E-83EF-888EFD850A21}">
      <dgm:prSet/>
      <dgm:spPr/>
      <dgm:t>
        <a:bodyPr/>
        <a:lstStyle/>
        <a:p>
          <a:endParaRPr lang="en-US"/>
        </a:p>
      </dgm:t>
    </dgm:pt>
    <dgm:pt modelId="{3CCEB90B-D6E9-4163-BDDB-72A5E349BCFF}">
      <dgm:prSet phldrT="[Text]" custT="1"/>
      <dgm:spPr/>
      <dgm:t>
        <a:bodyPr/>
        <a:lstStyle/>
        <a:p>
          <a:r>
            <a:rPr lang="hr-HR" sz="24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2023</a:t>
          </a:r>
          <a:endParaRPr lang="en-US" sz="2400" dirty="0">
            <a:solidFill>
              <a:srgbClr val="333399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EAC864-CE1B-47CA-8C50-62CE156E33DA}" type="parTrans" cxnId="{CE8CB37A-E514-4DED-B6D6-91B381E611E6}">
      <dgm:prSet/>
      <dgm:spPr/>
      <dgm:t>
        <a:bodyPr/>
        <a:lstStyle/>
        <a:p>
          <a:endParaRPr lang="en-US"/>
        </a:p>
      </dgm:t>
    </dgm:pt>
    <dgm:pt modelId="{9DF34FC6-A207-4F37-9A60-0A38DEDDB64C}" type="sibTrans" cxnId="{CE8CB37A-E514-4DED-B6D6-91B381E611E6}">
      <dgm:prSet/>
      <dgm:spPr/>
      <dgm:t>
        <a:bodyPr/>
        <a:lstStyle/>
        <a:p>
          <a:endParaRPr lang="en-US"/>
        </a:p>
      </dgm:t>
    </dgm:pt>
    <dgm:pt modelId="{F0B47543-D7EF-48A0-9213-10C22DC5A455}" type="pres">
      <dgm:prSet presAssocID="{082986A1-C5BC-4A63-8E58-B7F616F380D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7FAD734-E2FF-4A93-9C6A-6218FDEC7031}" type="pres">
      <dgm:prSet presAssocID="{3CCEB90B-D6E9-4163-BDDB-72A5E349BCFF}" presName="Accent3" presStyleCnt="0"/>
      <dgm:spPr/>
    </dgm:pt>
    <dgm:pt modelId="{8DA3DDD4-4E98-4DC2-8882-4F1B185CA1B8}" type="pres">
      <dgm:prSet presAssocID="{3CCEB90B-D6E9-4163-BDDB-72A5E349BCFF}" presName="Accent" presStyleLbl="node1" presStyleIdx="0" presStyleCnt="3"/>
      <dgm:spPr/>
    </dgm:pt>
    <dgm:pt modelId="{2CF3DEA8-B548-430C-B972-168F03168D73}" type="pres">
      <dgm:prSet presAssocID="{3CCEB90B-D6E9-4163-BDDB-72A5E349BCFF}" presName="ParentBackground3" presStyleCnt="0"/>
      <dgm:spPr/>
    </dgm:pt>
    <dgm:pt modelId="{16D74B04-E3FB-40E2-9847-C4350E39E6C2}" type="pres">
      <dgm:prSet presAssocID="{3CCEB90B-D6E9-4163-BDDB-72A5E349BCFF}" presName="ParentBackground" presStyleLbl="fgAcc1" presStyleIdx="0" presStyleCnt="3"/>
      <dgm:spPr/>
    </dgm:pt>
    <dgm:pt modelId="{39237752-D93E-4185-BEBF-EF2D457F034C}" type="pres">
      <dgm:prSet presAssocID="{3CCEB90B-D6E9-4163-BDDB-72A5E349BCF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9C3E9-D4C3-4C67-B1B3-CBC871064122}" type="pres">
      <dgm:prSet presAssocID="{45D3B11B-45F9-4500-843E-17A6AA281146}" presName="Accent2" presStyleCnt="0"/>
      <dgm:spPr/>
    </dgm:pt>
    <dgm:pt modelId="{C80DEC81-BC7E-45A7-A7CA-38EE985E0D54}" type="pres">
      <dgm:prSet presAssocID="{45D3B11B-45F9-4500-843E-17A6AA281146}" presName="Accent" presStyleLbl="node1" presStyleIdx="1" presStyleCnt="3" custLinFactNeighborX="-6352"/>
      <dgm:spPr/>
    </dgm:pt>
    <dgm:pt modelId="{25E858A6-53BE-4271-923D-D12BCE298C38}" type="pres">
      <dgm:prSet presAssocID="{45D3B11B-45F9-4500-843E-17A6AA281146}" presName="ParentBackground2" presStyleCnt="0"/>
      <dgm:spPr/>
    </dgm:pt>
    <dgm:pt modelId="{5AF66D25-6D72-4FE5-89FC-E67C5FEECE0A}" type="pres">
      <dgm:prSet presAssocID="{45D3B11B-45F9-4500-843E-17A6AA281146}" presName="ParentBackground" presStyleLbl="fgAcc1" presStyleIdx="1" presStyleCnt="3" custLinFactNeighborX="-9600"/>
      <dgm:spPr/>
    </dgm:pt>
    <dgm:pt modelId="{E682CDD1-B2AC-46A0-8CB6-83A2DCD5E60C}" type="pres">
      <dgm:prSet presAssocID="{45D3B11B-45F9-4500-843E-17A6AA28114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ADC7E6B-244E-4792-B850-EAE67104BCA8}" type="pres">
      <dgm:prSet presAssocID="{22063CBE-61C6-4E2F-96F6-91C0CA0522C4}" presName="Accent1" presStyleCnt="0"/>
      <dgm:spPr/>
    </dgm:pt>
    <dgm:pt modelId="{14EAEEE9-CCF6-4AC8-B065-4F62F144DC21}" type="pres">
      <dgm:prSet presAssocID="{22063CBE-61C6-4E2F-96F6-91C0CA0522C4}" presName="Accent" presStyleLbl="node1" presStyleIdx="2" presStyleCnt="3" custLinFactNeighborX="-11116"/>
      <dgm:spPr/>
    </dgm:pt>
    <dgm:pt modelId="{C95AA388-5D8F-4616-8061-935CEB859C01}" type="pres">
      <dgm:prSet presAssocID="{22063CBE-61C6-4E2F-96F6-91C0CA0522C4}" presName="ParentBackground1" presStyleCnt="0"/>
      <dgm:spPr/>
    </dgm:pt>
    <dgm:pt modelId="{42781BC5-250C-4CC8-A7D8-409DF5E7E72B}" type="pres">
      <dgm:prSet presAssocID="{22063CBE-61C6-4E2F-96F6-91C0CA0522C4}" presName="ParentBackground" presStyleLbl="fgAcc1" presStyleIdx="2" presStyleCnt="3" custLinFactNeighborX="-16800"/>
      <dgm:spPr/>
    </dgm:pt>
    <dgm:pt modelId="{51582482-0297-4725-A020-13EE962073D0}" type="pres">
      <dgm:prSet presAssocID="{22063CBE-61C6-4E2F-96F6-91C0CA0522C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E9EAA19-E71B-48A4-B08B-EA402122DC91}" type="presOf" srcId="{22063CBE-61C6-4E2F-96F6-91C0CA0522C4}" destId="{42781BC5-250C-4CC8-A7D8-409DF5E7E72B}" srcOrd="0" destOrd="0" presId="urn:microsoft.com/office/officeart/2011/layout/CircleProcess"/>
    <dgm:cxn modelId="{2EFA6340-8114-4C55-A3C3-320989279DCF}" type="presOf" srcId="{45D3B11B-45F9-4500-843E-17A6AA281146}" destId="{5AF66D25-6D72-4FE5-89FC-E67C5FEECE0A}" srcOrd="0" destOrd="0" presId="urn:microsoft.com/office/officeart/2011/layout/CircleProcess"/>
    <dgm:cxn modelId="{2231676A-6925-460E-83EF-888EFD850A21}" srcId="{082986A1-C5BC-4A63-8E58-B7F616F380DF}" destId="{45D3B11B-45F9-4500-843E-17A6AA281146}" srcOrd="1" destOrd="0" parTransId="{9BF0FFCB-6962-459D-A2C3-615FDE8D5A9C}" sibTransId="{FDDC4944-AE80-4A2F-B335-CE49B2BA8D4A}"/>
    <dgm:cxn modelId="{CE8CB37A-E514-4DED-B6D6-91B381E611E6}" srcId="{082986A1-C5BC-4A63-8E58-B7F616F380DF}" destId="{3CCEB90B-D6E9-4163-BDDB-72A5E349BCFF}" srcOrd="2" destOrd="0" parTransId="{7AEAC864-CE1B-47CA-8C50-62CE156E33DA}" sibTransId="{9DF34FC6-A207-4F37-9A60-0A38DEDDB64C}"/>
    <dgm:cxn modelId="{E5344AB6-A8BA-48A0-B7B8-673B29C0DE3E}" type="presOf" srcId="{22063CBE-61C6-4E2F-96F6-91C0CA0522C4}" destId="{51582482-0297-4725-A020-13EE962073D0}" srcOrd="1" destOrd="0" presId="urn:microsoft.com/office/officeart/2011/layout/CircleProcess"/>
    <dgm:cxn modelId="{9A5A40C4-F803-4A80-9424-46F692892DBF}" type="presOf" srcId="{3CCEB90B-D6E9-4163-BDDB-72A5E349BCFF}" destId="{16D74B04-E3FB-40E2-9847-C4350E39E6C2}" srcOrd="0" destOrd="0" presId="urn:microsoft.com/office/officeart/2011/layout/CircleProcess"/>
    <dgm:cxn modelId="{C253BCD0-69CA-4A55-A794-E42856820642}" srcId="{082986A1-C5BC-4A63-8E58-B7F616F380DF}" destId="{22063CBE-61C6-4E2F-96F6-91C0CA0522C4}" srcOrd="0" destOrd="0" parTransId="{CD42288F-84A6-41A7-9310-65647DAF67B6}" sibTransId="{A07076B6-4218-4F01-AF89-496C9DB0BCCB}"/>
    <dgm:cxn modelId="{5E5DABD2-6FC6-48EC-8DAE-621BA149FFF4}" type="presOf" srcId="{082986A1-C5BC-4A63-8E58-B7F616F380DF}" destId="{F0B47543-D7EF-48A0-9213-10C22DC5A455}" srcOrd="0" destOrd="0" presId="urn:microsoft.com/office/officeart/2011/layout/CircleProcess"/>
    <dgm:cxn modelId="{43B397E6-1363-4304-8BAC-92D578BC6812}" type="presOf" srcId="{3CCEB90B-D6E9-4163-BDDB-72A5E349BCFF}" destId="{39237752-D93E-4185-BEBF-EF2D457F034C}" srcOrd="1" destOrd="0" presId="urn:microsoft.com/office/officeart/2011/layout/CircleProcess"/>
    <dgm:cxn modelId="{7813ADF7-479A-43FE-BA59-DDB2E6837D7F}" type="presOf" srcId="{45D3B11B-45F9-4500-843E-17A6AA281146}" destId="{E682CDD1-B2AC-46A0-8CB6-83A2DCD5E60C}" srcOrd="1" destOrd="0" presId="urn:microsoft.com/office/officeart/2011/layout/CircleProcess"/>
    <dgm:cxn modelId="{0C1845E4-9F52-416D-83B3-A53BCED0D5CC}" type="presParOf" srcId="{F0B47543-D7EF-48A0-9213-10C22DC5A455}" destId="{97FAD734-E2FF-4A93-9C6A-6218FDEC7031}" srcOrd="0" destOrd="0" presId="urn:microsoft.com/office/officeart/2011/layout/CircleProcess"/>
    <dgm:cxn modelId="{F384661A-7A96-4406-AB51-17353B37279C}" type="presParOf" srcId="{97FAD734-E2FF-4A93-9C6A-6218FDEC7031}" destId="{8DA3DDD4-4E98-4DC2-8882-4F1B185CA1B8}" srcOrd="0" destOrd="0" presId="urn:microsoft.com/office/officeart/2011/layout/CircleProcess"/>
    <dgm:cxn modelId="{D9AB3D83-5402-4C09-A789-C687C8E8B856}" type="presParOf" srcId="{F0B47543-D7EF-48A0-9213-10C22DC5A455}" destId="{2CF3DEA8-B548-430C-B972-168F03168D73}" srcOrd="1" destOrd="0" presId="urn:microsoft.com/office/officeart/2011/layout/CircleProcess"/>
    <dgm:cxn modelId="{E222F98A-5F1B-40EB-AA72-E8DB81BB6A49}" type="presParOf" srcId="{2CF3DEA8-B548-430C-B972-168F03168D73}" destId="{16D74B04-E3FB-40E2-9847-C4350E39E6C2}" srcOrd="0" destOrd="0" presId="urn:microsoft.com/office/officeart/2011/layout/CircleProcess"/>
    <dgm:cxn modelId="{98BC913A-13C0-425F-9567-92EF6EA7D5D5}" type="presParOf" srcId="{F0B47543-D7EF-48A0-9213-10C22DC5A455}" destId="{39237752-D93E-4185-BEBF-EF2D457F034C}" srcOrd="2" destOrd="0" presId="urn:microsoft.com/office/officeart/2011/layout/CircleProcess"/>
    <dgm:cxn modelId="{2E4A78FE-6C02-47A6-AE07-697347CE8BBD}" type="presParOf" srcId="{F0B47543-D7EF-48A0-9213-10C22DC5A455}" destId="{6569C3E9-D4C3-4C67-B1B3-CBC871064122}" srcOrd="3" destOrd="0" presId="urn:microsoft.com/office/officeart/2011/layout/CircleProcess"/>
    <dgm:cxn modelId="{7981D044-8AE6-4FFD-902E-DA35FB708118}" type="presParOf" srcId="{6569C3E9-D4C3-4C67-B1B3-CBC871064122}" destId="{C80DEC81-BC7E-45A7-A7CA-38EE985E0D54}" srcOrd="0" destOrd="0" presId="urn:microsoft.com/office/officeart/2011/layout/CircleProcess"/>
    <dgm:cxn modelId="{1AC858E2-9DAC-4EE1-BA3A-93B67E0BD6BF}" type="presParOf" srcId="{F0B47543-D7EF-48A0-9213-10C22DC5A455}" destId="{25E858A6-53BE-4271-923D-D12BCE298C38}" srcOrd="4" destOrd="0" presId="urn:microsoft.com/office/officeart/2011/layout/CircleProcess"/>
    <dgm:cxn modelId="{D43BC4DF-2956-4ADE-805F-30621E2536ED}" type="presParOf" srcId="{25E858A6-53BE-4271-923D-D12BCE298C38}" destId="{5AF66D25-6D72-4FE5-89FC-E67C5FEECE0A}" srcOrd="0" destOrd="0" presId="urn:microsoft.com/office/officeart/2011/layout/CircleProcess"/>
    <dgm:cxn modelId="{1A8239F1-2173-4F59-9797-37FE4DA718A8}" type="presParOf" srcId="{F0B47543-D7EF-48A0-9213-10C22DC5A455}" destId="{E682CDD1-B2AC-46A0-8CB6-83A2DCD5E60C}" srcOrd="5" destOrd="0" presId="urn:microsoft.com/office/officeart/2011/layout/CircleProcess"/>
    <dgm:cxn modelId="{C3105463-30A2-47DC-958C-76D228884A9C}" type="presParOf" srcId="{F0B47543-D7EF-48A0-9213-10C22DC5A455}" destId="{7ADC7E6B-244E-4792-B850-EAE67104BCA8}" srcOrd="6" destOrd="0" presId="urn:microsoft.com/office/officeart/2011/layout/CircleProcess"/>
    <dgm:cxn modelId="{0AB4FDEE-05CF-418B-BA85-5E8CEBE15146}" type="presParOf" srcId="{7ADC7E6B-244E-4792-B850-EAE67104BCA8}" destId="{14EAEEE9-CCF6-4AC8-B065-4F62F144DC21}" srcOrd="0" destOrd="0" presId="urn:microsoft.com/office/officeart/2011/layout/CircleProcess"/>
    <dgm:cxn modelId="{A02E1D86-10B8-452C-B0F6-DCAE800BEAB9}" type="presParOf" srcId="{F0B47543-D7EF-48A0-9213-10C22DC5A455}" destId="{C95AA388-5D8F-4616-8061-935CEB859C01}" srcOrd="7" destOrd="0" presId="urn:microsoft.com/office/officeart/2011/layout/CircleProcess"/>
    <dgm:cxn modelId="{7CD275FA-903C-4984-9CD7-3E96F4A19311}" type="presParOf" srcId="{C95AA388-5D8F-4616-8061-935CEB859C01}" destId="{42781BC5-250C-4CC8-A7D8-409DF5E7E72B}" srcOrd="0" destOrd="0" presId="urn:microsoft.com/office/officeart/2011/layout/CircleProcess"/>
    <dgm:cxn modelId="{81877BC2-4981-47B3-A313-D6C1DB30B6FE}" type="presParOf" srcId="{F0B47543-D7EF-48A0-9213-10C22DC5A455}" destId="{51582482-0297-4725-A020-13EE962073D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3DDD4-4E98-4DC2-8882-4F1B185CA1B8}">
      <dsp:nvSpPr>
        <dsp:cNvPr id="0" name=""/>
        <dsp:cNvSpPr/>
      </dsp:nvSpPr>
      <dsp:spPr>
        <a:xfrm>
          <a:off x="4091088" y="634863"/>
          <a:ext cx="1681737" cy="1682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74B04-E3FB-40E2-9847-C4350E39E6C2}">
      <dsp:nvSpPr>
        <dsp:cNvPr id="0" name=""/>
        <dsp:cNvSpPr/>
      </dsp:nvSpPr>
      <dsp:spPr>
        <a:xfrm>
          <a:off x="4146927" y="690941"/>
          <a:ext cx="1570059" cy="15698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2023</a:t>
          </a:r>
          <a:endParaRPr lang="en-US" sz="2400" kern="1200" dirty="0">
            <a:solidFill>
              <a:srgbClr val="333399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71378" y="915254"/>
        <a:ext cx="1121158" cy="1121267"/>
      </dsp:txXfrm>
    </dsp:sp>
    <dsp:sp modelId="{C80DEC81-BC7E-45A7-A7CA-38EE985E0D54}">
      <dsp:nvSpPr>
        <dsp:cNvPr id="0" name=""/>
        <dsp:cNvSpPr/>
      </dsp:nvSpPr>
      <dsp:spPr>
        <a:xfrm rot="2700000">
          <a:off x="2204281" y="636896"/>
          <a:ext cx="1677687" cy="16776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66D25-6D72-4FE5-89FC-E67C5FEECE0A}">
      <dsp:nvSpPr>
        <dsp:cNvPr id="0" name=""/>
        <dsp:cNvSpPr/>
      </dsp:nvSpPr>
      <dsp:spPr>
        <a:xfrm>
          <a:off x="2258077" y="690941"/>
          <a:ext cx="1570059" cy="15698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2016</a:t>
          </a:r>
          <a:endParaRPr lang="en-US" sz="2000" kern="1200" dirty="0">
            <a:solidFill>
              <a:srgbClr val="333399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2528" y="915254"/>
        <a:ext cx="1121158" cy="1121267"/>
      </dsp:txXfrm>
    </dsp:sp>
    <dsp:sp modelId="{14EAEEE9-CCF6-4AC8-B065-4F62F144DC21}">
      <dsp:nvSpPr>
        <dsp:cNvPr id="0" name=""/>
        <dsp:cNvSpPr/>
      </dsp:nvSpPr>
      <dsp:spPr>
        <a:xfrm rot="2700000">
          <a:off x="353126" y="636896"/>
          <a:ext cx="1677687" cy="16776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81BC5-250C-4CC8-A7D8-409DF5E7E72B}">
      <dsp:nvSpPr>
        <dsp:cNvPr id="0" name=""/>
        <dsp:cNvSpPr/>
      </dsp:nvSpPr>
      <dsp:spPr>
        <a:xfrm>
          <a:off x="406909" y="690941"/>
          <a:ext cx="1570059" cy="15698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2014</a:t>
          </a:r>
          <a:endParaRPr lang="en-US" sz="2000" kern="1200" dirty="0">
            <a:solidFill>
              <a:srgbClr val="333399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1359" y="915254"/>
        <a:ext cx="1121158" cy="1121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227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90FEF7A-C190-4E2F-9995-13B6F57C999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6180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8" y="731838"/>
            <a:ext cx="6500812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noProof="0"/>
              <a:t>Click to edit Master text styles</a:t>
            </a:r>
          </a:p>
          <a:p>
            <a:pPr lvl="1"/>
            <a:r>
              <a:rPr lang="hr-HR" altLang="en-US" noProof="0"/>
              <a:t>Second level</a:t>
            </a:r>
          </a:p>
          <a:p>
            <a:pPr lvl="2"/>
            <a:r>
              <a:rPr lang="hr-HR" altLang="en-US" noProof="0"/>
              <a:t>Third level</a:t>
            </a:r>
          </a:p>
          <a:p>
            <a:pPr lvl="3"/>
            <a:r>
              <a:rPr lang="hr-HR" altLang="en-US" noProof="0"/>
              <a:t>Fourth level</a:t>
            </a:r>
          </a:p>
          <a:p>
            <a:pPr lvl="4"/>
            <a:r>
              <a:rPr lang="hr-HR" altLang="en-US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227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553FEE7-8B95-44B1-A8CD-3A51E624D7D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51028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C072B6-EA0A-49AA-8934-7E7566B7C2D6}" type="slidenum">
              <a:rPr lang="hr-HR" altLang="en-US"/>
              <a:pPr eaLnBrk="1" hangingPunct="1">
                <a:spcBef>
                  <a:spcPct val="0"/>
                </a:spcBef>
              </a:pPr>
              <a:t>1</a:t>
            </a:fld>
            <a:endParaRPr lang="hr-HR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31838"/>
            <a:ext cx="6500812" cy="36576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9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582D0-CC4A-4DD4-8342-C50D00516F0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7889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754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70545"/>
            <a:ext cx="10972800" cy="39556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1D8B9-5468-41BC-A2AC-A7018AA8663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2192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71418"/>
            <a:ext cx="2743200" cy="505474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71418"/>
            <a:ext cx="8026400" cy="50547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83A2E-BFA3-494B-8A12-0CF60067C8C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6397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670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9710"/>
            <a:ext cx="5384800" cy="40664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9710"/>
            <a:ext cx="5384800" cy="40664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99F2A-B19A-4251-971C-6719D30D614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0875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6AAC-E84E-40E7-BC46-268E6E555F68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9615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80655"/>
            <a:ext cx="10972800" cy="98829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6036"/>
            <a:ext cx="10972800" cy="3780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E9C43-69BD-4F09-9EBD-FAFE847035E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0900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8D5CC-1004-4FB1-804F-CC18FE5B8F1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6505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6782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79782"/>
            <a:ext cx="5384800" cy="394638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79782"/>
            <a:ext cx="5384800" cy="394638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59CC6-8A99-4F5C-8357-E8485A39A13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4062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16" y="90234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7255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97019"/>
            <a:ext cx="5386917" cy="342914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57255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697017"/>
            <a:ext cx="5389033" cy="34291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D695B-FDBF-407E-B467-81F3BDEDC82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4488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354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9E20A-FDB6-4F42-9262-543F54344C3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0516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7681F-F248-4002-B5EE-2C6C5A7E8C5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8281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88292"/>
            <a:ext cx="4011084" cy="44680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88293"/>
            <a:ext cx="6815667" cy="53410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6" y="16383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4D8E1-E079-4D07-84FB-3B38D4FCC5C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19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34473"/>
            <a:ext cx="7315200" cy="3693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0B7A1-8A62-4271-B6D0-94B702303F3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9755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35733" y="6457953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2"/>
                </a:solidFill>
                <a:latin typeface="Book Antiqua" panose="02040602050305030304" pitchFamily="18" charset="0"/>
              </a:defRPr>
            </a:lvl1pPr>
          </a:lstStyle>
          <a:p>
            <a:fld id="{83046AAC-E84E-40E7-BC46-268E6E555F68}" type="slidenum">
              <a:rPr lang="hr-HR" altLang="en-US"/>
              <a:pPr/>
              <a:t>‹#›</a:t>
            </a:fld>
            <a:endParaRPr lang="hr-HR" altLang="en-US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" y="-1"/>
            <a:ext cx="12191998" cy="9610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1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AC7C213-1C6C-4861-B1AB-856A2C499FB0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</a:t>
            </a:fld>
            <a:endParaRPr lang="hr-HR" altLang="en-US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1037667"/>
            <a:ext cx="12192000" cy="187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EUROPEAN AND NATIONAL </a:t>
            </a:r>
            <a:r>
              <a:rPr lang="hr-HR" alt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RI </a:t>
            </a:r>
            <a:r>
              <a:rPr lang="en-US" altLang="en-US" b="1" dirty="0">
                <a:solidFill>
                  <a:schemeClr val="accent2"/>
                </a:solidFill>
                <a:latin typeface="Tahoma" panose="020B0604030504040204" pitchFamily="34" charset="0"/>
              </a:rPr>
              <a:t>LANDSCAPE </a:t>
            </a:r>
            <a:endParaRPr lang="hr-HR" altLang="en-US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hr-HR" altLang="en-US" sz="3600" b="1" dirty="0">
                <a:solidFill>
                  <a:schemeClr val="accent2"/>
                </a:solidFill>
                <a:latin typeface="Tahoma" panose="020B0604030504040204" pitchFamily="34" charset="0"/>
              </a:rPr>
              <a:t>Croatia</a:t>
            </a:r>
            <a:endParaRPr lang="en-US" altLang="en-US" sz="3600" b="1" dirty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1" y="1834879"/>
            <a:ext cx="4233948" cy="4227333"/>
          </a:xfrm>
          <a:prstGeom prst="rect">
            <a:avLst/>
          </a:prstGeom>
        </p:spPr>
      </p:pic>
      <p:sp>
        <p:nvSpPr>
          <p:cNvPr id="6" name="TekstniOkvir 2">
            <a:extLst>
              <a:ext uri="{FF2B5EF4-FFF2-40B4-BE49-F238E27FC236}">
                <a16:creationId xmlns:a16="http://schemas.microsoft.com/office/drawing/2014/main" id="{E34F86F3-1CE4-2A4E-A649-027B406280BC}"/>
              </a:ext>
            </a:extLst>
          </p:cNvPr>
          <p:cNvSpPr txBox="1"/>
          <p:nvPr/>
        </p:nvSpPr>
        <p:spPr>
          <a:xfrm>
            <a:off x="162882" y="6033340"/>
            <a:ext cx="658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MINISTRY OF SCIENCE</a:t>
            </a:r>
            <a:r>
              <a:rPr lang="hr-HR" b="1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b="1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EDUCATION</a:t>
            </a:r>
            <a:r>
              <a:rPr lang="hr-HR" b="1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YOUTH</a:t>
            </a:r>
            <a:endParaRPr lang="en-US" b="1" dirty="0">
              <a:solidFill>
                <a:schemeClr val="accent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r-HR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Jelena Ilić-Dreven</a:t>
            </a:r>
            <a:endParaRPr lang="en-US" dirty="0">
              <a:solidFill>
                <a:schemeClr val="accent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3539" y="5737121"/>
            <a:ext cx="782515" cy="182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B688D-7581-2E47-4975-F40E03439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10" y="1779386"/>
            <a:ext cx="4712408" cy="4678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10</a:t>
            </a:fld>
            <a:endParaRPr lang="hr-HR" alt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0735733" y="6457951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accent2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C55E9C43-69BD-4F09-9EBD-FAFE847035EB}" type="slidenum">
              <a:rPr lang="hr-HR" altLang="en-US" smtClean="0"/>
              <a:pPr/>
              <a:t>10</a:t>
            </a:fld>
            <a:endParaRPr lang="hr-H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E2EE6-2BC7-BADD-BEDB-4277B262A26D}"/>
              </a:ext>
            </a:extLst>
          </p:cNvPr>
          <p:cNvSpPr txBox="1"/>
          <p:nvPr/>
        </p:nvSpPr>
        <p:spPr>
          <a:xfrm>
            <a:off x="842746" y="2667152"/>
            <a:ext cx="15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National Recovery and Resilience Plan</a:t>
            </a:r>
            <a:endParaRPr lang="hr-H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A68658-DB4A-2B42-4C25-7085B79267A5}"/>
              </a:ext>
            </a:extLst>
          </p:cNvPr>
          <p:cNvSpPr txBox="1">
            <a:spLocks/>
          </p:cNvSpPr>
          <p:nvPr/>
        </p:nvSpPr>
        <p:spPr>
          <a:xfrm>
            <a:off x="413582" y="1189523"/>
            <a:ext cx="11576857" cy="54746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GB" sz="2400" b="1" u="sng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Horizontal principles</a:t>
            </a:r>
            <a:r>
              <a:rPr lang="en-GB" sz="2400" b="1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:</a:t>
            </a:r>
            <a:endParaRPr lang="en-GB" sz="1400" kern="0" dirty="0">
              <a:solidFill>
                <a:srgbClr val="333399"/>
              </a:solidFill>
              <a:latin typeface="Tahoma" pitchFamily="34" charset="0"/>
              <a:sym typeface="Calibri"/>
            </a:endParaRPr>
          </a:p>
          <a:p>
            <a:pPr marL="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Promote the use of FAIR principles.</a:t>
            </a:r>
          </a:p>
          <a:p>
            <a:pPr marL="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Provide open and transparent access to the infrastructure.</a:t>
            </a:r>
          </a:p>
          <a:p>
            <a:pPr marL="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Strengthen international cooperation and visibility of Croatian scientists.</a:t>
            </a:r>
          </a:p>
          <a:p>
            <a:pPr marL="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Foster excellence in science.</a:t>
            </a:r>
          </a:p>
          <a:p>
            <a:pPr marL="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Consolidate the national research community.</a:t>
            </a:r>
          </a:p>
          <a:p>
            <a:pPr marL="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Sustainable development, circular economy and </a:t>
            </a:r>
            <a:r>
              <a:rPr lang="en-GB" sz="2400" kern="0" dirty="0" err="1">
                <a:solidFill>
                  <a:srgbClr val="333399"/>
                </a:solidFill>
                <a:latin typeface="Tahoma" pitchFamily="34" charset="0"/>
                <a:sym typeface="Calibri"/>
              </a:rPr>
              <a:t>bioeconomy</a:t>
            </a: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.</a:t>
            </a:r>
          </a:p>
          <a:p>
            <a:pPr marL="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Equity and equal opportunities.</a:t>
            </a:r>
          </a:p>
          <a:p>
            <a:pPr marL="0" indent="0">
              <a:buFontTx/>
              <a:buNone/>
            </a:pPr>
            <a:endParaRPr lang="en-GB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0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C1DE3C0-3A11-41D5-8D54-DA5726F58D8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11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9569451" y="37941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EAEAEA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AF819A4-40A1-5882-92A0-4F653ADE2F62}"/>
              </a:ext>
            </a:extLst>
          </p:cNvPr>
          <p:cNvSpPr txBox="1">
            <a:spLocks/>
          </p:cNvSpPr>
          <p:nvPr/>
        </p:nvSpPr>
        <p:spPr bwMode="auto">
          <a:xfrm>
            <a:off x="10735733" y="6457951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accent2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55E9C43-69BD-4F09-9EBD-FAFE847035EB}" type="slidenum">
              <a:rPr lang="hr-HR" altLang="en-US" smtClean="0">
                <a:solidFill>
                  <a:srgbClr val="333399"/>
                </a:solidFill>
              </a:rPr>
              <a:pPr>
                <a:defRPr/>
              </a:pPr>
              <a:t>11</a:t>
            </a:fld>
            <a:endParaRPr lang="hr-HR" altLang="en-US">
              <a:solidFill>
                <a:srgbClr val="333399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CB2E66A-DC71-AD1C-B958-C6A74BA11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464899"/>
              </p:ext>
            </p:extLst>
          </p:nvPr>
        </p:nvGraphicFramePr>
        <p:xfrm>
          <a:off x="1447800" y="937683"/>
          <a:ext cx="8662067" cy="578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96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12</a:t>
            </a:fld>
            <a:endParaRPr lang="hr-HR" alt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4BFEB6E-0523-0BCA-8F5E-35CC1A514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570064"/>
              </p:ext>
            </p:extLst>
          </p:nvPr>
        </p:nvGraphicFramePr>
        <p:xfrm>
          <a:off x="1447800" y="937683"/>
          <a:ext cx="8662067" cy="578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8510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C1DE3C0-3A11-41D5-8D54-DA5726F58D8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13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9569451" y="37941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EAEAE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819A4-40A1-5882-92A0-4F653ADE2F62}"/>
              </a:ext>
            </a:extLst>
          </p:cNvPr>
          <p:cNvSpPr txBox="1">
            <a:spLocks/>
          </p:cNvSpPr>
          <p:nvPr/>
        </p:nvSpPr>
        <p:spPr bwMode="auto">
          <a:xfrm>
            <a:off x="10735733" y="6457951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accent2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C55E9C43-69BD-4F09-9EBD-FAFE847035EB}" type="slidenum">
              <a:rPr lang="hr-HR" altLang="en-US" smtClean="0"/>
              <a:pPr/>
              <a:t>13</a:t>
            </a:fld>
            <a:endParaRPr lang="hr-HR" alt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997DB95-6C3B-0570-1B55-CA7A290CB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446086"/>
              </p:ext>
            </p:extLst>
          </p:nvPr>
        </p:nvGraphicFramePr>
        <p:xfrm>
          <a:off x="1097279" y="931025"/>
          <a:ext cx="9638453" cy="592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784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14</a:t>
            </a:fld>
            <a:endParaRPr lang="hr-HR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AF819A4-40A1-5882-92A0-4F653ADE2F62}"/>
              </a:ext>
            </a:extLst>
          </p:cNvPr>
          <p:cNvSpPr txBox="1">
            <a:spLocks/>
          </p:cNvSpPr>
          <p:nvPr/>
        </p:nvSpPr>
        <p:spPr bwMode="auto">
          <a:xfrm>
            <a:off x="10735733" y="6457951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accent2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C55E9C43-69BD-4F09-9EBD-FAFE847035EB}" type="slidenum">
              <a:rPr lang="hr-HR" altLang="en-US" smtClean="0"/>
              <a:pPr/>
              <a:t>14</a:t>
            </a:fld>
            <a:endParaRPr lang="hr-HR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E72EDB-73BD-0CA3-7D99-79B34787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82" y="1176026"/>
            <a:ext cx="11201399" cy="587461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process for joining international RI</a:t>
            </a:r>
            <a:endParaRPr lang="hr-HR" sz="28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C92D0E-B129-DEEF-27DE-A4644D88FE4D}"/>
              </a:ext>
            </a:extLst>
          </p:cNvPr>
          <p:cNvSpPr txBox="1">
            <a:spLocks/>
          </p:cNvSpPr>
          <p:nvPr/>
        </p:nvSpPr>
        <p:spPr>
          <a:xfrm>
            <a:off x="413583" y="2047310"/>
            <a:ext cx="10442840" cy="27836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The interested public institution needs to express its interest to join international RI to the </a:t>
            </a:r>
            <a:r>
              <a:rPr lang="hr-HR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MSE</a:t>
            </a: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Y. </a:t>
            </a:r>
            <a:endParaRPr lang="en-GB" sz="1200" kern="0" dirty="0">
              <a:solidFill>
                <a:srgbClr val="333399"/>
              </a:solidFill>
              <a:latin typeface="Tahoma" pitchFamily="34" charset="0"/>
              <a:sym typeface="Calibri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The Ministry consult</a:t>
            </a:r>
            <a:r>
              <a:rPr lang="hr-HR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s</a:t>
            </a: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 its advisory body - The Strategic Committee for RI</a:t>
            </a:r>
            <a:r>
              <a:rPr lang="hr-HR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The Ministry make</a:t>
            </a:r>
            <a:r>
              <a:rPr lang="hr-HR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s</a:t>
            </a: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 the final decision taking into account opinion of The Strategic Committee, available funding and the overall development of the science and innovation system in Croatia.</a:t>
            </a:r>
            <a:endParaRPr lang="en-GB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8E0A89-BCBB-BD1A-2D11-B10E59512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54" y="2981175"/>
            <a:ext cx="3482010" cy="38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5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15</a:t>
            </a:fld>
            <a:endParaRPr lang="hr-HR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AF819A4-40A1-5882-92A0-4F653ADE2F62}"/>
              </a:ext>
            </a:extLst>
          </p:cNvPr>
          <p:cNvSpPr txBox="1">
            <a:spLocks/>
          </p:cNvSpPr>
          <p:nvPr/>
        </p:nvSpPr>
        <p:spPr bwMode="auto">
          <a:xfrm>
            <a:off x="10735733" y="6457951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accent2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C55E9C43-69BD-4F09-9EBD-FAFE847035EB}" type="slidenum">
              <a:rPr lang="hr-HR" altLang="en-US" smtClean="0"/>
              <a:pPr/>
              <a:t>15</a:t>
            </a:fld>
            <a:endParaRPr lang="hr-H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C6B69-071D-5491-F841-22A022C3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121706"/>
            <a:ext cx="11201399" cy="587461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national roadmap process for RI</a:t>
            </a:r>
            <a:endParaRPr lang="hr-HR" sz="28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A870F-48AA-CD75-E89D-AA7D7F76F95D}"/>
              </a:ext>
            </a:extLst>
          </p:cNvPr>
          <p:cNvSpPr txBox="1">
            <a:spLocks/>
          </p:cNvSpPr>
          <p:nvPr/>
        </p:nvSpPr>
        <p:spPr>
          <a:xfrm>
            <a:off x="413583" y="1875471"/>
            <a:ext cx="10322150" cy="39785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u="sng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Selection criteria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Cost-benefit analysis that take</a:t>
            </a:r>
            <a:r>
              <a:rPr lang="hr-HR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s</a:t>
            </a: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 into account: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Number of potential users (number of faculties &amp; scientific institutes in the field, scientists, interest of foreign partners etc.).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Identified gaps in certain areas at the national level.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Relevance of the infrastructure in relation to national development  goals and priorities.</a:t>
            </a:r>
            <a:endParaRPr lang="hr-HR" sz="2400" kern="0" dirty="0">
              <a:solidFill>
                <a:srgbClr val="333399"/>
              </a:solidFill>
              <a:latin typeface="Tahoma" pitchFamily="34" charset="0"/>
              <a:sym typeface="Calibri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U</a:t>
            </a:r>
            <a:r>
              <a:rPr lang="en-US" sz="2400" kern="0" dirty="0" err="1">
                <a:solidFill>
                  <a:srgbClr val="333399"/>
                </a:solidFill>
                <a:latin typeface="Tahoma" pitchFamily="34" charset="0"/>
                <a:sym typeface="Calibri"/>
              </a:rPr>
              <a:t>niqueness</a:t>
            </a:r>
            <a:r>
              <a:rPr lang="en-US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 at the national level.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76E80F-043A-3489-E98A-741701AB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46" y="5182998"/>
            <a:ext cx="1198952" cy="1198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4DD879-BC63-9371-6B03-2B03A76CC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7"/>
          <a:stretch/>
        </p:blipFill>
        <p:spPr>
          <a:xfrm>
            <a:off x="10192946" y="4717166"/>
            <a:ext cx="1191491" cy="4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6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84A86-B47E-5C68-C10F-8AD2BF0AA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16</a:t>
            </a:fld>
            <a:endParaRPr lang="hr-HR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DEF6CD-FE30-8B91-6F06-A84C7BD7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7" y="1771607"/>
            <a:ext cx="11201399" cy="40703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Regular and effective collection of all relevant data.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Monitoring the achievement of national research infrastructures.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Increasing the visibility.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Timely identification of problems and introduction of corrective measures.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Informed strategic planning and evidence-based public policy making.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Evaluation of the efficiency of </a:t>
            </a: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public investments and planning of future ones</a:t>
            </a:r>
            <a:r>
              <a:rPr lang="hr-HR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.</a:t>
            </a:r>
            <a:endParaRPr lang="en-GB" sz="2400" dirty="0">
              <a:solidFill>
                <a:srgbClr val="333399"/>
              </a:solidFill>
              <a:latin typeface="Tahoma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DA2FC0-5686-064F-5B81-2F18E844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40" y="1079500"/>
            <a:ext cx="11201399" cy="69210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and updating</a:t>
            </a:r>
            <a:endParaRPr lang="hr-HR" sz="28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8939B6-90A7-9966-C5BB-AAECF2F1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393" y="1771606"/>
            <a:ext cx="1108680" cy="11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17</a:t>
            </a:fld>
            <a:endParaRPr lang="hr-HR" alt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AF819A4-40A1-5882-92A0-4F653ADE2F62}"/>
              </a:ext>
            </a:extLst>
          </p:cNvPr>
          <p:cNvSpPr txBox="1">
            <a:spLocks/>
          </p:cNvSpPr>
          <p:nvPr/>
        </p:nvSpPr>
        <p:spPr bwMode="auto">
          <a:xfrm>
            <a:off x="10735733" y="6457951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accent2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C55E9C43-69BD-4F09-9EBD-FAFE847035EB}" type="slidenum">
              <a:rPr lang="hr-HR" altLang="en-US" smtClean="0"/>
              <a:pPr/>
              <a:t>17</a:t>
            </a:fld>
            <a:endParaRPr lang="hr-HR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538D98-1AFF-2794-75D7-C36FD793D5C2}"/>
              </a:ext>
            </a:extLst>
          </p:cNvPr>
          <p:cNvSpPr txBox="1">
            <a:spLocks/>
          </p:cNvSpPr>
          <p:nvPr/>
        </p:nvSpPr>
        <p:spPr>
          <a:xfrm>
            <a:off x="508000" y="955965"/>
            <a:ext cx="10972800" cy="740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RI since</a:t>
            </a:r>
            <a:endParaRPr lang="hr-HR" sz="2800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36D69-D318-CF6F-AB38-0CB24D90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79" y="2802363"/>
            <a:ext cx="2483771" cy="10680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8A5FF0-8EAB-D332-1533-20FAC6A86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34" y="2533814"/>
            <a:ext cx="2637620" cy="17350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F1ECE8-D780-6D61-4C44-58CBA40A13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r="12971"/>
          <a:stretch/>
        </p:blipFill>
        <p:spPr>
          <a:xfrm>
            <a:off x="8946039" y="2533814"/>
            <a:ext cx="2196445" cy="16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90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84A86-B47E-5C68-C10F-8AD2BF0AA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18</a:t>
            </a:fld>
            <a:endParaRPr lang="hr-HR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DEF6CD-FE30-8B91-6F06-A84C7BD7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7" y="1771606"/>
            <a:ext cx="11201399" cy="46863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EPOS (The European Plate Observing System)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EATRIS (European Infrastructure for Translational Medicine)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CERIC (Central European Research Infrastructure Consortium)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CLARIN (Common Language Resources and Technology Infrastructure (for humanities and social sciences)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SHARE (Survey of Health, Ageing and Retirement in Europe)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DARIAH (Digital Research Infrastructure for the Arts and Humanities)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ESS (European Social Survey)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CESSDA (Consortium of European Social Science)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DA2FC0-5686-064F-5B81-2F18E844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40" y="1033272"/>
            <a:ext cx="11201399" cy="73833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Croatia participates in 8 ERICs</a:t>
            </a:r>
            <a:endParaRPr lang="hr-HR" sz="28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9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84A86-B47E-5C68-C10F-8AD2BF0AA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19</a:t>
            </a:fld>
            <a:endParaRPr lang="hr-HR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DEF6CD-FE30-8B91-6F06-A84C7BD7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7" y="1771606"/>
            <a:ext cx="11201399" cy="46863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IFMIF DONES (International Fusion Materials Irradiation Facility – Demo Oriented NEutron Source)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CTA (Cherenkov Telescope Array)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EHRI (European Holocaust Research Infrastructure)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GGP (Generations and gender Programme)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rgbClr val="333399"/>
              </a:solidFill>
              <a:latin typeface="Tahoma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DA2FC0-5686-064F-5B81-2F18E844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40" y="1088136"/>
            <a:ext cx="11201399" cy="68347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 of 4 ESFRI projects or landmarks:</a:t>
            </a:r>
            <a:endParaRPr lang="hr-HR" sz="28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9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C1DE3C0-3A11-41D5-8D54-DA5726F58D8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2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9569451" y="37941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EAEAEA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455CF2-C59D-C3AA-6621-0897311D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919"/>
            <a:ext cx="12191999" cy="583045"/>
          </a:xfrm>
        </p:spPr>
        <p:txBody>
          <a:bodyPr/>
          <a:lstStyle/>
          <a:p>
            <a:r>
              <a:rPr lang="en-GB" sz="3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bit of history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37DA39-BC5A-6E7B-CFB4-F89E57E57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1" y="1530964"/>
            <a:ext cx="11828207" cy="1825147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youngest EU member state</a:t>
            </a:r>
            <a:r>
              <a:rPr lang="en-GB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2012 </a:t>
            </a:r>
            <a:r>
              <a:rPr lang="en-GB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designated national expert body for RI.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realization of the goals of key strategic documents in the field of RDI.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DE0822-06DE-9698-B248-2F3A212FB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631184"/>
              </p:ext>
            </p:extLst>
          </p:nvPr>
        </p:nvGraphicFramePr>
        <p:xfrm>
          <a:off x="2771479" y="2247539"/>
          <a:ext cx="6042232" cy="2951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BD199B5-423D-0F14-7382-1099CD3D04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/>
          <a:stretch/>
        </p:blipFill>
        <p:spPr>
          <a:xfrm>
            <a:off x="4994129" y="4596950"/>
            <a:ext cx="1618067" cy="2190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0BA9F-C5CD-0E2E-3AD3-5A4C001CA9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20" y="4596949"/>
            <a:ext cx="1618067" cy="2190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E8E335-51D7-A4C0-4FF0-E2D1147DED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967" y="1045920"/>
            <a:ext cx="2438550" cy="12977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42" y="4596950"/>
            <a:ext cx="1566199" cy="22153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84A86-B47E-5C68-C10F-8AD2BF0AA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20</a:t>
            </a:fld>
            <a:endParaRPr lang="hr-HR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DEF6CD-FE30-8B91-6F06-A84C7BD7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7" y="1771606"/>
            <a:ext cx="11201399" cy="46863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ESA (European Space Agency)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CERN (European Organisation for Nuclear Research)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EOSC (European Open Science Cloud)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333399"/>
                </a:solidFill>
                <a:latin typeface="Tahoma" pitchFamily="34" charset="0"/>
                <a:sym typeface="Calibri"/>
              </a:rPr>
              <a:t>EuroHPC</a:t>
            </a: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 (European High Performance Computing Joint Undertaking)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EMBO (European Molecular Biology Organization)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CIESM (Mediterranean Science Commission)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ICGEB (International Centre for Genetic Engineering and Biotechnology)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ICC (International Association for Cereal Science and Technology)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IIR (International Institute of Refrigeration)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rgbClr val="333399"/>
              </a:solidFill>
              <a:latin typeface="Tahoma" pitchFamily="34" charset="0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DA2FC0-5686-064F-5B81-2F18E844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40" y="1069848"/>
            <a:ext cx="11201399" cy="701758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ember of 9 international organizations such as:</a:t>
            </a:r>
            <a:endParaRPr lang="hr-HR" sz="28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38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7B3CA-D7DB-08EE-9D67-FDA661936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21</a:t>
            </a:fld>
            <a:endParaRPr lang="hr-HR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057ABC-BA45-2A10-3980-D4330086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7" y="1771607"/>
            <a:ext cx="11201399" cy="380303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333399"/>
                </a:solidFill>
                <a:latin typeface="Tahoma" pitchFamily="34" charset="0"/>
              </a:rPr>
              <a:t>In Horizon 2020 it had the highest success rate of 52%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333399"/>
                </a:solidFill>
                <a:latin typeface="Tahoma" pitchFamily="34" charset="0"/>
              </a:rPr>
              <a:t>For RI in HE we have the highest success rate of 67%</a:t>
            </a:r>
            <a:endParaRPr lang="hr-HR" sz="2400" kern="0" dirty="0">
              <a:solidFill>
                <a:srgbClr val="333399"/>
              </a:solidFill>
              <a:latin typeface="Tahoma" pitchFamily="34" charset="0"/>
            </a:endParaRPr>
          </a:p>
          <a:p>
            <a:pPr marL="803275" indent="-341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</a:rPr>
              <a:t>Mostly in INDFRADEV and 64% RIA</a:t>
            </a:r>
            <a:endParaRPr lang="hr-HR" sz="2400" dirty="0">
              <a:solidFill>
                <a:srgbClr val="333399"/>
              </a:solidFill>
              <a:latin typeface="Tahoma" pitchFamily="34" charset="0"/>
            </a:endParaRPr>
          </a:p>
          <a:p>
            <a:pPr marL="803275" indent="-341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333399"/>
                </a:solidFill>
                <a:latin typeface="Tahoma" pitchFamily="34" charset="0"/>
              </a:rPr>
              <a:t>With the amount of </a:t>
            </a:r>
            <a:r>
              <a:rPr lang="hr-HR" sz="2400" kern="0" dirty="0">
                <a:solidFill>
                  <a:srgbClr val="333399"/>
                </a:solidFill>
                <a:latin typeface="Tahoma" pitchFamily="34" charset="0"/>
              </a:rPr>
              <a:t>1</a:t>
            </a:r>
            <a:r>
              <a:rPr lang="en-US" sz="2400" kern="0" dirty="0">
                <a:solidFill>
                  <a:srgbClr val="333399"/>
                </a:solidFill>
                <a:latin typeface="Tahoma" pitchFamily="34" charset="0"/>
              </a:rPr>
              <a:t>.</a:t>
            </a:r>
            <a:r>
              <a:rPr lang="hr-HR" sz="2400" kern="0" dirty="0">
                <a:solidFill>
                  <a:srgbClr val="333399"/>
                </a:solidFill>
                <a:latin typeface="Tahoma" pitchFamily="34" charset="0"/>
              </a:rPr>
              <a:t>83</a:t>
            </a:r>
            <a:r>
              <a:rPr lang="en-US" sz="2400" kern="0" dirty="0">
                <a:solidFill>
                  <a:srgbClr val="333399"/>
                </a:solidFill>
                <a:latin typeface="Tahoma" pitchFamily="34" charset="0"/>
              </a:rPr>
              <a:t>M</a:t>
            </a:r>
            <a:r>
              <a:rPr lang="hr-HR" sz="2400" kern="0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sz="2400" kern="0" dirty="0">
                <a:solidFill>
                  <a:srgbClr val="333399"/>
                </a:solidFill>
                <a:latin typeface="Tahoma" pitchFamily="34" charset="0"/>
              </a:rPr>
              <a:t>EUR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3FD57A-AC3F-A924-C3D2-76F719F3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40" y="1033272"/>
            <a:ext cx="11201399" cy="73833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overview of FP participation</a:t>
            </a:r>
            <a:endParaRPr lang="en-GB" sz="28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95557D-1B11-0371-FB3B-625A2B082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4637"/>
            <a:ext cx="12192000" cy="1283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44DEEC-A05F-0E34-D31E-D56FABF6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160" y="2009069"/>
            <a:ext cx="1293716" cy="141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63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22</a:t>
            </a:fld>
            <a:endParaRPr lang="hr-HR" altLang="en-US"/>
          </a:p>
        </p:txBody>
      </p:sp>
      <p:sp>
        <p:nvSpPr>
          <p:cNvPr id="3" name="Rectangle 2"/>
          <p:cNvSpPr/>
          <p:nvPr/>
        </p:nvSpPr>
        <p:spPr>
          <a:xfrm>
            <a:off x="3431192" y="1628506"/>
            <a:ext cx="5323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7200" b="1" dirty="0">
                <a:solidFill>
                  <a:srgbClr val="33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1B117-FABC-6555-77CA-ED7D6AA1FA7E}"/>
              </a:ext>
            </a:extLst>
          </p:cNvPr>
          <p:cNvSpPr/>
          <p:nvPr/>
        </p:nvSpPr>
        <p:spPr>
          <a:xfrm>
            <a:off x="4352828" y="3224840"/>
            <a:ext cx="3480620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200" kern="0" dirty="0">
                <a:solidFill>
                  <a:srgbClr val="33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Contact</a:t>
            </a:r>
            <a:r>
              <a:rPr lang="en-US" sz="2200" kern="0" dirty="0">
                <a:solidFill>
                  <a:srgbClr val="33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GB" sz="2200" kern="0" dirty="0">
              <a:solidFill>
                <a:srgbClr val="33339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200" kern="0" dirty="0" err="1">
                <a:solidFill>
                  <a:srgbClr val="33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Jelena.IlicDreven</a:t>
            </a:r>
            <a:r>
              <a:rPr lang="en-GB" sz="2200" kern="0" dirty="0">
                <a:solidFill>
                  <a:srgbClr val="33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@mzo.hr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9B03BC-DB7D-FAFB-0137-F6A13AFF9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4711998"/>
            <a:ext cx="11465842" cy="200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3</a:t>
            </a:fld>
            <a:endParaRPr lang="hr-HR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75320" y="953198"/>
            <a:ext cx="8654288" cy="641141"/>
          </a:xfrm>
        </p:spPr>
        <p:txBody>
          <a:bodyPr/>
          <a:lstStyle/>
          <a:p>
            <a:r>
              <a:rPr lang="en-GB" sz="3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reforms quick overview </a:t>
            </a:r>
            <a:endParaRPr lang="hr-HR" sz="3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0735733" y="6457951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accent2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C55E9C43-69BD-4F09-9EBD-FAFE847035EB}" type="slidenum">
              <a:rPr lang="hr-HR" altLang="en-US" smtClean="0"/>
              <a:pPr/>
              <a:t>3</a:t>
            </a:fld>
            <a:endParaRPr lang="hr-H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9D2E4-E5B3-4F20-1859-9C5463B82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3" y="1805621"/>
            <a:ext cx="2818856" cy="3246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C3C01A-E0AE-C4A4-6F13-293251ACA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/>
          <a:stretch/>
        </p:blipFill>
        <p:spPr>
          <a:xfrm>
            <a:off x="3760599" y="2046041"/>
            <a:ext cx="3670650" cy="2765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1B550C-C307-2E34-0E9D-2E20413BB24B}"/>
              </a:ext>
            </a:extLst>
          </p:cNvPr>
          <p:cNvSpPr txBox="1"/>
          <p:nvPr/>
        </p:nvSpPr>
        <p:spPr>
          <a:xfrm>
            <a:off x="4359976" y="2646601"/>
            <a:ext cx="218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Recovery and Resilience Plan</a:t>
            </a:r>
            <a:endParaRPr lang="hr-H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67F545-141F-DB05-1DBD-7F91F12EF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943" y="1641474"/>
            <a:ext cx="3765498" cy="23534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F865BD-54EE-0B4F-C3E1-7261C1D8C076}"/>
              </a:ext>
            </a:extLst>
          </p:cNvPr>
          <p:cNvSpPr/>
          <p:nvPr/>
        </p:nvSpPr>
        <p:spPr>
          <a:xfrm>
            <a:off x="6377977" y="5094375"/>
            <a:ext cx="13580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076F08-E30E-59B6-2CD9-C537F7B11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149" y="4492415"/>
            <a:ext cx="3995315" cy="17307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B8DA48-D986-A391-F05C-640CC2BF0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4" y="5472057"/>
            <a:ext cx="3017721" cy="929458"/>
          </a:xfrm>
          <a:prstGeom prst="rect">
            <a:avLst/>
          </a:prstGeom>
        </p:spPr>
      </p:pic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61E0B711-FCE7-B16B-63A2-E0D8CCCDE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7"/>
          <a:stretch/>
        </p:blipFill>
        <p:spPr>
          <a:xfrm>
            <a:off x="4092708" y="4938694"/>
            <a:ext cx="1797346" cy="1782782"/>
          </a:xfrm>
        </p:spPr>
      </p:pic>
    </p:spTree>
    <p:extLst>
      <p:ext uri="{BB962C8B-B14F-4D97-AF65-F5344CB8AC3E}">
        <p14:creationId xmlns:p14="http://schemas.microsoft.com/office/powerpoint/2010/main" val="279548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0A6E8-97CF-E442-5DC5-DCC45EFEF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4</a:t>
            </a:fld>
            <a:endParaRPr lang="hr-HR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924F9E-6339-AD93-F33E-D45998CB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40" y="934659"/>
            <a:ext cx="11201399" cy="83694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Committee for Research Infrastructure</a:t>
            </a:r>
            <a:endParaRPr lang="hr-HR" sz="28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ED282-DB88-E9C2-3951-32506A4C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81" y="1771606"/>
            <a:ext cx="11283115" cy="468634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Since 2012.</a:t>
            </a:r>
          </a:p>
          <a:p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Prominent and independent experts in different fields</a:t>
            </a:r>
            <a:r>
              <a:rPr lang="hr-HR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of science.</a:t>
            </a:r>
          </a:p>
          <a:p>
            <a:r>
              <a:rPr lang="en-US" sz="2400" dirty="0">
                <a:solidFill>
                  <a:srgbClr val="333399"/>
                </a:solidFill>
                <a:latin typeface="Tahoma" pitchFamily="34" charset="0"/>
                <a:sym typeface="Calibri"/>
              </a:rPr>
              <a:t>Counsel to the MSEY on different issues related to RI.</a:t>
            </a:r>
            <a:endParaRPr lang="hr-HR" sz="2400" dirty="0">
              <a:solidFill>
                <a:srgbClr val="333399"/>
              </a:solidFill>
              <a:latin typeface="Tahoma" pitchFamily="34" charset="0"/>
              <a:sym typeface="Calibri"/>
            </a:endParaRPr>
          </a:p>
          <a:p>
            <a:pPr marL="0" indent="0">
              <a:buNone/>
            </a:pPr>
            <a:endParaRPr lang="en-GB" sz="2400" dirty="0">
              <a:solidFill>
                <a:srgbClr val="333399"/>
              </a:solidFill>
              <a:latin typeface="Tahoma" pitchFamily="34" charset="0"/>
              <a:sym typeface="Calibri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33399"/>
                </a:solidFill>
                <a:latin typeface="Tahoma" pitchFamily="34" charset="0"/>
              </a:rPr>
              <a:t>Their main roles:</a:t>
            </a:r>
          </a:p>
          <a:p>
            <a:pPr marL="63341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</a:rPr>
              <a:t>Assistance with the national Roadmap.</a:t>
            </a:r>
          </a:p>
          <a:p>
            <a:pPr marL="63341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</a:rPr>
              <a:t>Recommendations and guidelines for the development of national RI.</a:t>
            </a:r>
          </a:p>
          <a:p>
            <a:pPr marL="63341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</a:rPr>
              <a:t>Evaluating requests for joining international RI.</a:t>
            </a:r>
          </a:p>
          <a:p>
            <a:pPr marL="63341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  <a:latin typeface="Tahoma" pitchFamily="34" charset="0"/>
              </a:rPr>
              <a:t>Counselling of Croatian ESFRI delegates.</a:t>
            </a:r>
            <a:endParaRPr lang="en-GB" sz="2400" dirty="0">
              <a:solidFill>
                <a:srgbClr val="333399"/>
              </a:solidFill>
              <a:latin typeface="Tahoma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BF5B61-63DD-17CA-B00A-F2A45184F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89" y="1976677"/>
            <a:ext cx="1011619" cy="10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9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6687C6-0D4D-E988-A4F5-8B5B9485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573" y="960503"/>
            <a:ext cx="4144427" cy="5610810"/>
          </a:xfrm>
          <a:prstGeom prst="rect">
            <a:avLst/>
          </a:prstGeom>
        </p:spPr>
      </p:pic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C1DE3C0-3A11-41D5-8D54-DA5726F58D8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5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9569451" y="37941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EAEAEA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0735733" y="6457951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accent2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C55E9C43-69BD-4F09-9EBD-FAFE847035EB}" type="slidenum">
              <a:rPr lang="hr-HR" altLang="en-US" smtClean="0"/>
              <a:pPr/>
              <a:t>5</a:t>
            </a:fld>
            <a:endParaRPr lang="hr-H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E2EE6-2BC7-BADD-BEDB-4277B262A26D}"/>
              </a:ext>
            </a:extLst>
          </p:cNvPr>
          <p:cNvSpPr txBox="1"/>
          <p:nvPr/>
        </p:nvSpPr>
        <p:spPr>
          <a:xfrm>
            <a:off x="842746" y="2667152"/>
            <a:ext cx="15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National Recovery and Resilience Plan</a:t>
            </a:r>
            <a:endParaRPr lang="hr-H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152FD9-B44C-2DD5-4651-5DA1EDCB0EAB}"/>
              </a:ext>
            </a:extLst>
          </p:cNvPr>
          <p:cNvSpPr txBox="1">
            <a:spLocks/>
          </p:cNvSpPr>
          <p:nvPr/>
        </p:nvSpPr>
        <p:spPr>
          <a:xfrm>
            <a:off x="208689" y="1225967"/>
            <a:ext cx="10875101" cy="49592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In June </a:t>
            </a: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Croatia published its RI Roadmap 2023 – 2027</a:t>
            </a:r>
          </a:p>
          <a:p>
            <a:pPr marL="0" indent="0">
              <a:buFontTx/>
              <a:buNone/>
            </a:pPr>
            <a:endParaRPr lang="en-GB" sz="1200" kern="0" dirty="0">
              <a:solidFill>
                <a:srgbClr val="333399"/>
              </a:solidFill>
              <a:latin typeface="Tahoma" pitchFamily="34" charset="0"/>
              <a:sym typeface="Calibri"/>
            </a:endParaRPr>
          </a:p>
          <a:p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Provides an overview of:</a:t>
            </a:r>
          </a:p>
          <a:p>
            <a:pPr marL="801688" indent="-358775"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The existing research infrastructure in Croatia.</a:t>
            </a:r>
          </a:p>
          <a:p>
            <a:pPr marL="801688" indent="-358775"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ERIC and other infrastructure we participate in.</a:t>
            </a:r>
          </a:p>
          <a:p>
            <a:pPr marL="801688" indent="-358775"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International research organizations we participate in.</a:t>
            </a:r>
          </a:p>
          <a:p>
            <a:endParaRPr lang="en-GB" sz="1200" kern="0" dirty="0">
              <a:solidFill>
                <a:srgbClr val="333399"/>
              </a:solidFill>
              <a:latin typeface="Tahoma" pitchFamily="34" charset="0"/>
              <a:sym typeface="Calibri"/>
            </a:endParaRPr>
          </a:p>
          <a:p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It provides monitoring criteria &amp; basic criteria for the </a:t>
            </a:r>
          </a:p>
          <a:p>
            <a:pPr marL="358775" indent="0">
              <a:spcBef>
                <a:spcPts val="0"/>
              </a:spcBef>
              <a:buFontTx/>
              <a:buNone/>
            </a:pPr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selection and financing of future RIs.</a:t>
            </a:r>
          </a:p>
          <a:p>
            <a:pPr marL="0" indent="0">
              <a:buFontTx/>
              <a:buNone/>
            </a:pPr>
            <a:endParaRPr lang="en-GB" sz="2400" kern="0" dirty="0">
              <a:solidFill>
                <a:srgbClr val="333399"/>
              </a:solidFill>
              <a:latin typeface="Tahoma" pitchFamily="34" charset="0"/>
              <a:sym typeface="Calibri"/>
            </a:endParaRPr>
          </a:p>
          <a:p>
            <a:r>
              <a:rPr lang="en-GB" sz="2400" kern="0" dirty="0">
                <a:solidFill>
                  <a:srgbClr val="333399"/>
                </a:solidFill>
                <a:latin typeface="Tahoma" pitchFamily="34" charset="0"/>
                <a:sym typeface="Calibri"/>
              </a:rPr>
              <a:t>Public consultations were open 30 days.</a:t>
            </a:r>
          </a:p>
          <a:p>
            <a:pPr marL="0" indent="0">
              <a:buFontTx/>
              <a:buNone/>
            </a:pPr>
            <a:endParaRPr lang="en-GB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4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5CFA4-AF27-A559-27C8-6B8578F37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6</a:t>
            </a:fld>
            <a:endParaRPr lang="hr-H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BEC6F-714B-CFF2-DEA9-B45D86574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16"/>
          <a:stretch/>
        </p:blipFill>
        <p:spPr>
          <a:xfrm>
            <a:off x="2709275" y="954816"/>
            <a:ext cx="6852506" cy="590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9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E4E9AE5F-BA48-3113-C982-CD5BD5D72BAC}"/>
              </a:ext>
            </a:extLst>
          </p:cNvPr>
          <p:cNvSpPr/>
          <p:nvPr/>
        </p:nvSpPr>
        <p:spPr>
          <a:xfrm>
            <a:off x="176464" y="5291819"/>
            <a:ext cx="11919284" cy="1372604"/>
          </a:xfrm>
          <a:prstGeom prst="roundRect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7</a:t>
            </a:fld>
            <a:endParaRPr lang="hr-HR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AF819A4-40A1-5882-92A0-4F653ADE2F62}"/>
              </a:ext>
            </a:extLst>
          </p:cNvPr>
          <p:cNvSpPr txBox="1">
            <a:spLocks/>
          </p:cNvSpPr>
          <p:nvPr/>
        </p:nvSpPr>
        <p:spPr bwMode="auto">
          <a:xfrm>
            <a:off x="10735733" y="6457951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accent2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fld id="{C55E9C43-69BD-4F09-9EBD-FAFE847035EB}" type="slidenum">
              <a:rPr lang="hr-HR" altLang="en-US" smtClean="0"/>
              <a:pPr/>
              <a:t>7</a:t>
            </a:fld>
            <a:endParaRPr lang="hr-HR" alt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29D84C-2D6E-6D2D-3C04-CE5B7F828264}"/>
              </a:ext>
            </a:extLst>
          </p:cNvPr>
          <p:cNvSpPr txBox="1">
            <a:spLocks/>
          </p:cNvSpPr>
          <p:nvPr/>
        </p:nvSpPr>
        <p:spPr>
          <a:xfrm>
            <a:off x="137360" y="1103063"/>
            <a:ext cx="11878176" cy="5618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99"/>
                </a:solidFill>
                <a:latin typeface="Tahoma" pitchFamily="34" charset="0"/>
                <a:sym typeface="Calibri"/>
              </a:rPr>
              <a:t>The areas of focus are:</a:t>
            </a:r>
          </a:p>
          <a:p>
            <a:pPr marL="1528763" indent="622300" algn="l">
              <a:buFont typeface="+mj-lt"/>
              <a:buAutoNum type="alphaLcParenR"/>
            </a:pPr>
            <a:r>
              <a:rPr lang="en-GB" dirty="0">
                <a:solidFill>
                  <a:srgbClr val="C00000"/>
                </a:solidFill>
                <a:latin typeface="Tahoma" pitchFamily="34" charset="0"/>
                <a:sym typeface="Calibri"/>
              </a:rPr>
              <a:t>Health</a:t>
            </a:r>
          </a:p>
          <a:p>
            <a:pPr marL="1528763" indent="622300" algn="l">
              <a:buFont typeface="+mj-lt"/>
              <a:buAutoNum type="alphaLcParenR"/>
            </a:pPr>
            <a:r>
              <a:rPr lang="en-GB" dirty="0">
                <a:solidFill>
                  <a:srgbClr val="70AD47"/>
                </a:solidFill>
                <a:latin typeface="Tahoma" pitchFamily="34" charset="0"/>
                <a:sym typeface="Calibri"/>
              </a:rPr>
              <a:t>Environment and Food</a:t>
            </a:r>
          </a:p>
          <a:p>
            <a:pPr marL="1528763" indent="622300" algn="l">
              <a:buFont typeface="+mj-lt"/>
              <a:buAutoNum type="alphaLcParenR"/>
            </a:pPr>
            <a:r>
              <a:rPr lang="en-GB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sym typeface="Calibri"/>
              </a:rPr>
              <a:t>Energy and Traffic</a:t>
            </a:r>
          </a:p>
          <a:p>
            <a:pPr marL="1528763" indent="622300" algn="l">
              <a:buFont typeface="+mj-lt"/>
              <a:buAutoNum type="alphaLcParenR"/>
            </a:pPr>
            <a:r>
              <a:rPr lang="en-GB" dirty="0">
                <a:solidFill>
                  <a:srgbClr val="0070C0"/>
                </a:solidFill>
                <a:latin typeface="Tahoma" pitchFamily="34" charset="0"/>
                <a:sym typeface="Calibri"/>
              </a:rPr>
              <a:t>Digitalisation and Space</a:t>
            </a:r>
          </a:p>
          <a:p>
            <a:pPr marL="1528763" indent="622300" algn="l">
              <a:spcAft>
                <a:spcPts val="1800"/>
              </a:spcAft>
              <a:buFont typeface="+mj-lt"/>
              <a:buAutoNum type="alphaLcParenR"/>
            </a:pPr>
            <a:r>
              <a:rPr lang="en-GB" dirty="0">
                <a:solidFill>
                  <a:srgbClr val="9954CC"/>
                </a:solidFill>
                <a:latin typeface="Tahoma" pitchFamily="34" charset="0"/>
                <a:sym typeface="Calibri"/>
              </a:rPr>
              <a:t>Society for future</a:t>
            </a:r>
            <a:endParaRPr lang="en-GB" dirty="0">
              <a:solidFill>
                <a:srgbClr val="333399"/>
              </a:solidFill>
              <a:latin typeface="Tahoma" pitchFamily="34" charset="0"/>
              <a:sym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  <a:sym typeface="Calibri"/>
              </a:rPr>
              <a:t>19 international </a:t>
            </a:r>
            <a:r>
              <a:rPr lang="en-GB" dirty="0">
                <a:solidFill>
                  <a:srgbClr val="333399"/>
                </a:solidFill>
                <a:latin typeface="Tahoma" pitchFamily="34" charset="0"/>
                <a:sym typeface="Calibri"/>
              </a:rPr>
              <a:t>RI and organizations.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99"/>
                </a:solidFill>
                <a:latin typeface="Tahoma" pitchFamily="34" charset="0"/>
                <a:sym typeface="Calibri"/>
              </a:rPr>
              <a:t>We singled out </a:t>
            </a:r>
            <a:r>
              <a:rPr lang="en-GB" b="1" dirty="0">
                <a:solidFill>
                  <a:srgbClr val="333399"/>
                </a:solidFill>
                <a:latin typeface="Tahoma" pitchFamily="34" charset="0"/>
                <a:sym typeface="Calibri"/>
              </a:rPr>
              <a:t>21 national </a:t>
            </a:r>
            <a:r>
              <a:rPr lang="en-GB" dirty="0">
                <a:solidFill>
                  <a:srgbClr val="333399"/>
                </a:solidFill>
                <a:latin typeface="Tahoma" pitchFamily="34" charset="0"/>
                <a:sym typeface="Calibri"/>
              </a:rPr>
              <a:t>research infrastructures.</a:t>
            </a:r>
            <a:endParaRPr lang="hr-HR" dirty="0">
              <a:solidFill>
                <a:srgbClr val="333399"/>
              </a:solidFill>
              <a:latin typeface="Tahoma" pitchFamily="34" charset="0"/>
              <a:sym typeface="Calibri"/>
            </a:endParaRPr>
          </a:p>
          <a:p>
            <a:pPr algn="l"/>
            <a:endParaRPr lang="en-GB" dirty="0">
              <a:solidFill>
                <a:srgbClr val="333399"/>
              </a:solidFill>
              <a:latin typeface="Tahoma" pitchFamily="34" charset="0"/>
              <a:sym typeface="Calibri"/>
            </a:endParaRPr>
          </a:p>
          <a:p>
            <a:pPr algn="just"/>
            <a:r>
              <a:rPr lang="en-GB" dirty="0">
                <a:solidFill>
                  <a:srgbClr val="333399"/>
                </a:solidFill>
                <a:latin typeface="Tahoma" pitchFamily="34" charset="0"/>
              </a:rPr>
              <a:t>Through the use of national and international </a:t>
            </a: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RI</a:t>
            </a:r>
            <a:r>
              <a:rPr lang="en-GB" dirty="0">
                <a:solidFill>
                  <a:srgbClr val="333399"/>
                </a:solidFill>
                <a:latin typeface="Tahoma" pitchFamily="34" charset="0"/>
              </a:rPr>
              <a:t>, Croatia will excel in internationally competitive research and will strengthen international cooperation and the visibility of Croatian science, economy, and society as a whole.</a:t>
            </a:r>
            <a:endParaRPr lang="hr-HR" dirty="0">
              <a:solidFill>
                <a:srgbClr val="333399"/>
              </a:solidFill>
              <a:latin typeface="Tahoma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C2C29E-BF9D-1975-28DE-4E10BF2D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726" y="1150223"/>
            <a:ext cx="1183105" cy="1130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18B762-B3A1-7F3B-1772-1526ED3CE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993" y="1062265"/>
            <a:ext cx="1325479" cy="1306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7F19D5-FB22-0E06-9C61-A1716C79F2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21" t="18683" r="17262" b="17199"/>
          <a:stretch/>
        </p:blipFill>
        <p:spPr>
          <a:xfrm>
            <a:off x="6143985" y="2544437"/>
            <a:ext cx="1379621" cy="1367832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E53F1E-2C1A-902E-F70D-3DA7C6530F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99" t="7894" r="12494" b="10368"/>
          <a:stretch/>
        </p:blipFill>
        <p:spPr>
          <a:xfrm>
            <a:off x="9452567" y="2811113"/>
            <a:ext cx="1251613" cy="1231995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C90B3-86A7-D6B1-A370-1021BC85DB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55" t="6589" r="-2955" b="-6589"/>
          <a:stretch/>
        </p:blipFill>
        <p:spPr>
          <a:xfrm>
            <a:off x="8044957" y="1907531"/>
            <a:ext cx="1363516" cy="12738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1086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7C7D2-5A32-FFA6-66D0-73C2001358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8</a:t>
            </a:fld>
            <a:endParaRPr lang="hr-H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C33EFE-0983-8CCB-BEE6-A59B2C3DC9C6}"/>
              </a:ext>
            </a:extLst>
          </p:cNvPr>
          <p:cNvSpPr txBox="1"/>
          <p:nvPr/>
        </p:nvSpPr>
        <p:spPr>
          <a:xfrm>
            <a:off x="48124" y="914400"/>
            <a:ext cx="11995486" cy="897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000"/>
              </a:spcAft>
            </a:pPr>
            <a:r>
              <a:rPr lang="hr-HR" sz="2400" b="1" dirty="0">
                <a:solidFill>
                  <a:srgbClr val="33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PRIORIT</a:t>
            </a:r>
            <a:r>
              <a:rPr lang="en-US" sz="2400" b="1" dirty="0">
                <a:solidFill>
                  <a:srgbClr val="33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IES</a:t>
            </a:r>
            <a:r>
              <a:rPr lang="hr-HR" sz="2400" b="1" dirty="0">
                <a:solidFill>
                  <a:srgbClr val="33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2000" b="1" dirty="0">
                <a:solidFill>
                  <a:srgbClr val="4472C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US" sz="2000" b="1" cap="all" dirty="0">
                <a:solidFill>
                  <a:srgbClr val="4472C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hr-HR" sz="2000" b="1" cap="all" dirty="0">
                <a:solidFill>
                  <a:srgbClr val="4472C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ong-term sustainability </a:t>
            </a:r>
            <a:r>
              <a:rPr lang="en-US" sz="2000" b="1" cap="all" dirty="0">
                <a:solidFill>
                  <a:srgbClr val="4472C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&amp; contribute to the national R&amp;I system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3FB89B34-B918-51F0-5F53-F59655A32EF3}"/>
              </a:ext>
            </a:extLst>
          </p:cNvPr>
          <p:cNvSpPr/>
          <p:nvPr/>
        </p:nvSpPr>
        <p:spPr>
          <a:xfrm>
            <a:off x="756201" y="1973615"/>
            <a:ext cx="2057400" cy="1739348"/>
          </a:xfrm>
          <a:prstGeom prst="hexago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7EFC6D00-98C4-05A3-B5C2-F56B2FAA9CDA}"/>
              </a:ext>
            </a:extLst>
          </p:cNvPr>
          <p:cNvSpPr/>
          <p:nvPr/>
        </p:nvSpPr>
        <p:spPr>
          <a:xfrm>
            <a:off x="3526739" y="2015712"/>
            <a:ext cx="2057400" cy="1739348"/>
          </a:xfrm>
          <a:prstGeom prst="hexago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E347ADB-FB11-ADF2-60EF-B1E1634BF175}"/>
              </a:ext>
            </a:extLst>
          </p:cNvPr>
          <p:cNvSpPr/>
          <p:nvPr/>
        </p:nvSpPr>
        <p:spPr>
          <a:xfrm>
            <a:off x="6297277" y="1989110"/>
            <a:ext cx="2057400" cy="1739348"/>
          </a:xfrm>
          <a:prstGeom prst="hexago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E78B1238-626C-81A9-89C5-DA71DC9D2382}"/>
              </a:ext>
            </a:extLst>
          </p:cNvPr>
          <p:cNvSpPr/>
          <p:nvPr/>
        </p:nvSpPr>
        <p:spPr>
          <a:xfrm>
            <a:off x="756201" y="4323008"/>
            <a:ext cx="2057400" cy="1739348"/>
          </a:xfrm>
          <a:prstGeom prst="hexago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2597AFC3-14B2-3C55-305C-DFC474BA53B9}"/>
              </a:ext>
            </a:extLst>
          </p:cNvPr>
          <p:cNvSpPr/>
          <p:nvPr/>
        </p:nvSpPr>
        <p:spPr>
          <a:xfrm>
            <a:off x="3526739" y="4323008"/>
            <a:ext cx="2057400" cy="1739348"/>
          </a:xfrm>
          <a:prstGeom prst="hexago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00EF54F5-1E7F-1968-5C20-714C8BC30AC7}"/>
              </a:ext>
            </a:extLst>
          </p:cNvPr>
          <p:cNvSpPr/>
          <p:nvPr/>
        </p:nvSpPr>
        <p:spPr>
          <a:xfrm>
            <a:off x="6297277" y="4323008"/>
            <a:ext cx="2057400" cy="1739348"/>
          </a:xfrm>
          <a:prstGeom prst="hexago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BFCDBBA1-995C-435F-813A-F59B983BDF96}"/>
              </a:ext>
            </a:extLst>
          </p:cNvPr>
          <p:cNvSpPr/>
          <p:nvPr/>
        </p:nvSpPr>
        <p:spPr>
          <a:xfrm>
            <a:off x="9067815" y="1991140"/>
            <a:ext cx="2057400" cy="1739348"/>
          </a:xfrm>
          <a:prstGeom prst="hexago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E2F83EC2-0654-37EF-815C-2FE4DDB4362F}"/>
              </a:ext>
            </a:extLst>
          </p:cNvPr>
          <p:cNvSpPr/>
          <p:nvPr/>
        </p:nvSpPr>
        <p:spPr>
          <a:xfrm>
            <a:off x="9067815" y="4323008"/>
            <a:ext cx="2057400" cy="1739348"/>
          </a:xfrm>
          <a:prstGeom prst="hexago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5589AB-9F61-4A7C-D470-33FAA7F0C8D4}"/>
              </a:ext>
            </a:extLst>
          </p:cNvPr>
          <p:cNvSpPr txBox="1"/>
          <p:nvPr/>
        </p:nvSpPr>
        <p:spPr>
          <a:xfrm>
            <a:off x="917614" y="2391970"/>
            <a:ext cx="173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NO. OF POTENTIAL USERS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B475B3-B5BF-4D94-7A01-651B94811A48}"/>
              </a:ext>
            </a:extLst>
          </p:cNvPr>
          <p:cNvSpPr txBox="1"/>
          <p:nvPr/>
        </p:nvSpPr>
        <p:spPr>
          <a:xfrm>
            <a:off x="3688152" y="2550902"/>
            <a:ext cx="173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INDENTIFIED GAPS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D00C18-8441-EEB7-56F9-562C3D06B92B}"/>
              </a:ext>
            </a:extLst>
          </p:cNvPr>
          <p:cNvSpPr txBox="1"/>
          <p:nvPr/>
        </p:nvSpPr>
        <p:spPr>
          <a:xfrm>
            <a:off x="6404310" y="2454499"/>
            <a:ext cx="1895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CONTRIBUTION TO</a:t>
            </a:r>
            <a:endParaRPr lang="hr-HR" sz="16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SGD</a:t>
            </a:r>
            <a:r>
              <a:rPr lang="en-US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DC0AB0-0BE9-D61C-E517-5526FDD795C5}"/>
              </a:ext>
            </a:extLst>
          </p:cNvPr>
          <p:cNvSpPr txBox="1"/>
          <p:nvPr/>
        </p:nvSpPr>
        <p:spPr>
          <a:xfrm>
            <a:off x="9229228" y="2537648"/>
            <a:ext cx="173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r>
              <a:rPr lang="hr-HR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BENEFIT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90E5AD-5ACF-EAC7-41EF-0ACB065A86A4}"/>
              </a:ext>
            </a:extLst>
          </p:cNvPr>
          <p:cNvSpPr txBox="1"/>
          <p:nvPr/>
        </p:nvSpPr>
        <p:spPr>
          <a:xfrm>
            <a:off x="944671" y="4982024"/>
            <a:ext cx="173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EXCELLENCE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41CBE6-C670-CB5A-9F52-04BB58B15B3B}"/>
              </a:ext>
            </a:extLst>
          </p:cNvPr>
          <p:cNvSpPr txBox="1"/>
          <p:nvPr/>
        </p:nvSpPr>
        <p:spPr>
          <a:xfrm>
            <a:off x="3688152" y="4950781"/>
            <a:ext cx="173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VISIBILITY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406BBE-43D0-5D5D-4286-8A716FCEFA7E}"/>
              </a:ext>
            </a:extLst>
          </p:cNvPr>
          <p:cNvSpPr txBox="1"/>
          <p:nvPr/>
        </p:nvSpPr>
        <p:spPr>
          <a:xfrm>
            <a:off x="6458690" y="4777183"/>
            <a:ext cx="173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BUSINESS SECTOR &amp; INDUSTRY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FAACE0-14F6-15DB-8B53-C19B386E2D5C}"/>
              </a:ext>
            </a:extLst>
          </p:cNvPr>
          <p:cNvSpPr txBox="1"/>
          <p:nvPr/>
        </p:nvSpPr>
        <p:spPr>
          <a:xfrm>
            <a:off x="9229228" y="4900293"/>
            <a:ext cx="173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ECOLOGICAL FOOTPRINT</a:t>
            </a:r>
          </a:p>
        </p:txBody>
      </p:sp>
    </p:spTree>
    <p:extLst>
      <p:ext uri="{BB962C8B-B14F-4D97-AF65-F5344CB8AC3E}">
        <p14:creationId xmlns:p14="http://schemas.microsoft.com/office/powerpoint/2010/main" val="175646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15A5C-088D-F82E-8BB1-AB0A15EFEA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9</a:t>
            </a:fld>
            <a:endParaRPr lang="hr-H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CA975-34B3-B66C-5B7C-5177B6441030}"/>
              </a:ext>
            </a:extLst>
          </p:cNvPr>
          <p:cNvSpPr txBox="1"/>
          <p:nvPr/>
        </p:nvSpPr>
        <p:spPr>
          <a:xfrm>
            <a:off x="48124" y="914400"/>
            <a:ext cx="1199548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IES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hr-HR" sz="2000" b="1" cap="all" dirty="0">
                <a:solidFill>
                  <a:srgbClr val="00B05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en-US" sz="2000" b="1" cap="all" dirty="0">
                <a:solidFill>
                  <a:srgbClr val="00B05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open access and cooperation with other stakeholders</a:t>
            </a:r>
            <a:endParaRPr lang="en-US" sz="2000" b="1" cap="all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D6C115A-C621-A514-C1D1-32D6B88F6234}"/>
              </a:ext>
            </a:extLst>
          </p:cNvPr>
          <p:cNvSpPr/>
          <p:nvPr/>
        </p:nvSpPr>
        <p:spPr>
          <a:xfrm>
            <a:off x="1224012" y="1928491"/>
            <a:ext cx="2232000" cy="1908000"/>
          </a:xfrm>
          <a:prstGeom prst="hexago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2FC04D6-328C-6115-3CE2-E2D3AFADDCC6}"/>
              </a:ext>
            </a:extLst>
          </p:cNvPr>
          <p:cNvSpPr/>
          <p:nvPr/>
        </p:nvSpPr>
        <p:spPr>
          <a:xfrm>
            <a:off x="4611082" y="1937734"/>
            <a:ext cx="2232000" cy="1908000"/>
          </a:xfrm>
          <a:prstGeom prst="hexago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570D5E45-B734-9037-8421-9FF5643E043D}"/>
              </a:ext>
            </a:extLst>
          </p:cNvPr>
          <p:cNvSpPr/>
          <p:nvPr/>
        </p:nvSpPr>
        <p:spPr>
          <a:xfrm>
            <a:off x="7998152" y="1983143"/>
            <a:ext cx="2232000" cy="1908000"/>
          </a:xfrm>
          <a:prstGeom prst="hexago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CBF8D9CB-B387-8522-16A4-BF3739CAEFC7}"/>
              </a:ext>
            </a:extLst>
          </p:cNvPr>
          <p:cNvSpPr/>
          <p:nvPr/>
        </p:nvSpPr>
        <p:spPr>
          <a:xfrm>
            <a:off x="1224012" y="4269621"/>
            <a:ext cx="2232000" cy="1908000"/>
          </a:xfrm>
          <a:prstGeom prst="hexago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A2119AF-876B-EFD8-2040-94330733413B}"/>
              </a:ext>
            </a:extLst>
          </p:cNvPr>
          <p:cNvSpPr/>
          <p:nvPr/>
        </p:nvSpPr>
        <p:spPr>
          <a:xfrm>
            <a:off x="4574639" y="4269621"/>
            <a:ext cx="2232000" cy="1908000"/>
          </a:xfrm>
          <a:prstGeom prst="hexago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6E133AC-8EB5-CCC5-4C54-CF8B9FB88513}"/>
              </a:ext>
            </a:extLst>
          </p:cNvPr>
          <p:cNvSpPr/>
          <p:nvPr/>
        </p:nvSpPr>
        <p:spPr>
          <a:xfrm>
            <a:off x="7998152" y="4269621"/>
            <a:ext cx="2232000" cy="1908000"/>
          </a:xfrm>
          <a:prstGeom prst="hexago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D830D-2B8A-B145-57AD-13C42E594BD3}"/>
              </a:ext>
            </a:extLst>
          </p:cNvPr>
          <p:cNvSpPr txBox="1"/>
          <p:nvPr/>
        </p:nvSpPr>
        <p:spPr>
          <a:xfrm>
            <a:off x="1472725" y="2546998"/>
            <a:ext cx="173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FAIR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PRINCIPLES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B58F6F-3C90-95A1-AED6-3EF5F09400EA}"/>
              </a:ext>
            </a:extLst>
          </p:cNvPr>
          <p:cNvSpPr txBox="1"/>
          <p:nvPr/>
        </p:nvSpPr>
        <p:spPr>
          <a:xfrm>
            <a:off x="4859795" y="2652962"/>
            <a:ext cx="173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DMP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2FD723-2457-CA3E-73AD-BF9BF641D0FD}"/>
              </a:ext>
            </a:extLst>
          </p:cNvPr>
          <p:cNvSpPr txBox="1"/>
          <p:nvPr/>
        </p:nvSpPr>
        <p:spPr>
          <a:xfrm>
            <a:off x="8246865" y="2583233"/>
            <a:ext cx="173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CATALOGUE OF SERVICES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DE8AA7-A275-720B-A874-998D86689A2D}"/>
              </a:ext>
            </a:extLst>
          </p:cNvPr>
          <p:cNvSpPr txBox="1"/>
          <p:nvPr/>
        </p:nvSpPr>
        <p:spPr>
          <a:xfrm>
            <a:off x="1472725" y="4874622"/>
            <a:ext cx="173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LIST OF EQUIPMENT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685AD-003B-6BC1-6276-1F386BADD1ED}"/>
              </a:ext>
            </a:extLst>
          </p:cNvPr>
          <p:cNvSpPr txBox="1"/>
          <p:nvPr/>
        </p:nvSpPr>
        <p:spPr>
          <a:xfrm>
            <a:off x="7998152" y="4808122"/>
            <a:ext cx="225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WEBS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hr-HR" b="1" dirty="0">
                <a:solidFill>
                  <a:schemeClr val="bg1"/>
                </a:solidFill>
              </a:rPr>
              <a:t>T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endParaRPr lang="hr-HR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HR</a:t>
            </a:r>
            <a:r>
              <a:rPr lang="hr-HR" b="1" dirty="0">
                <a:solidFill>
                  <a:schemeClr val="bg1"/>
                </a:solidFill>
              </a:rPr>
              <a:t> + 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BCE7B-0786-798D-8908-1E99B8BA2D5B}"/>
              </a:ext>
            </a:extLst>
          </p:cNvPr>
          <p:cNvSpPr txBox="1"/>
          <p:nvPr/>
        </p:nvSpPr>
        <p:spPr>
          <a:xfrm>
            <a:off x="4574640" y="5042663"/>
            <a:ext cx="22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27929242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</TotalTime>
  <Words>902</Words>
  <Application>Microsoft Office PowerPoint</Application>
  <PresentationFormat>Widescreen</PresentationFormat>
  <Paragraphs>172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A bit of history</vt:lpstr>
      <vt:lpstr>Policy reforms quick overview </vt:lpstr>
      <vt:lpstr>Strategic Committee for Research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process for joining international RI</vt:lpstr>
      <vt:lpstr>The national roadmap process for RI</vt:lpstr>
      <vt:lpstr>Monitoring and updating</vt:lpstr>
      <vt:lpstr>PowerPoint Presentation</vt:lpstr>
      <vt:lpstr>Croatia participates in 8 ERICs</vt:lpstr>
      <vt:lpstr>A part of 4 ESFRI projects or landmarks:</vt:lpstr>
      <vt:lpstr>Member of 9 international organizations such as:</vt:lpstr>
      <vt:lpstr>Short overview of FP participation</vt:lpstr>
      <vt:lpstr>PowerPoint Presentation</vt:lpstr>
    </vt:vector>
  </TitlesOfParts>
  <Company>MZT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azurirano 17-1-2018</dc:creator>
  <cp:lastModifiedBy>Jelena Ilić Dreven</cp:lastModifiedBy>
  <cp:revision>74</cp:revision>
  <cp:lastPrinted>2024-06-03T07:56:05Z</cp:lastPrinted>
  <dcterms:created xsi:type="dcterms:W3CDTF">2004-06-15T07:55:20Z</dcterms:created>
  <dcterms:modified xsi:type="dcterms:W3CDTF">2024-06-20T12:34:45Z</dcterms:modified>
</cp:coreProperties>
</file>